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Montserrat Black"/>
      <p:bold r:id="rId25"/>
      <p:boldItalic r:id="rId26"/>
    </p:embeddedFont>
    <p:embeddedFont>
      <p:font typeface="Montserrat ExtraBold"/>
      <p:bold r:id="rId27"/>
      <p:boldItalic r:id="rId28"/>
    </p:embeddedFont>
    <p:embeddedFont>
      <p:font typeface="Roboto Mon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lack-boldItalic.fntdata"/><Relationship Id="rId25" Type="http://schemas.openxmlformats.org/officeDocument/2006/relationships/font" Target="fonts/MontserratBlack-bold.fntdata"/><Relationship Id="rId28" Type="http://schemas.openxmlformats.org/officeDocument/2006/relationships/font" Target="fonts/MontserratExtraBold-boldItalic.fntdata"/><Relationship Id="rId27"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a4b07d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a4b07d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e4d59b328_5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e4d59b328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 Efficiently captures spatial and temporal patterns in video sequences by leveraging self-attention mechanisms..</a:t>
            </a:r>
            <a:endParaRPr/>
          </a:p>
          <a:p>
            <a:pPr indent="0" lvl="0" marL="0" rtl="0" algn="l">
              <a:lnSpc>
                <a:spcPct val="115000"/>
              </a:lnSpc>
              <a:spcBef>
                <a:spcPts val="1200"/>
              </a:spcBef>
              <a:spcAft>
                <a:spcPts val="0"/>
              </a:spcAft>
              <a:buNone/>
            </a:pPr>
            <a:r>
              <a:rPr lang="en"/>
              <a:t> </a:t>
            </a:r>
            <a:r>
              <a:rPr b="1" lang="en">
                <a:solidFill>
                  <a:schemeClr val="dk1"/>
                </a:solidFill>
              </a:rPr>
              <a:t>Feature Embedding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Projects high-dimensional frame features (e.g., 2048) into a lower-dimensional space suitable for transformer input.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Positional Embedding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Adds temporal or positional context to feature embeddings for sequence understanding.</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Transformer Layers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Utilize self-attention and feedforward networks to capture dependencies and relationships.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Global Average Pooling</a:t>
            </a:r>
            <a:r>
              <a:rPr lang="en">
                <a:solidFill>
                  <a:schemeClr val="dk1"/>
                </a:solidFill>
              </a:rPr>
              <a:t>:</a:t>
            </a:r>
            <a:endParaRPr>
              <a:solidFill>
                <a:schemeClr val="dk1"/>
              </a:solidFill>
            </a:endParaRPr>
          </a:p>
          <a:p>
            <a:pPr indent="0" lvl="0" marL="45720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0aeea1a2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0aeea1a2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e4d59b328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e4d59b328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e4d59b328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e4d59b328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e4d59b328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e4d59b328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e4d59b328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e4d59b328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e4d59b32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e4d59b32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e4d59b32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e4d59b32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e4d59b328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e4d59b328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e4d59b328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e4d59b328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06743487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0674348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e4d59b328_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e4d59b328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sequential model designed to process temporal data (e.g., videos) by learning long-term dependencies.</a:t>
            </a:r>
            <a:r>
              <a:rPr lang="en" sz="1400">
                <a:solidFill>
                  <a:schemeClr val="dk1"/>
                </a:solidFill>
              </a:rPr>
              <a:t>Uses an LSTM layer with 128 hidden units for sequence processing.</a:t>
            </a:r>
            <a:endParaRPr sz="1400">
              <a:solidFill>
                <a:schemeClr val="dk1"/>
              </a:solidFill>
            </a:endParaRPr>
          </a:p>
          <a:p>
            <a:pPr indent="-317500" lvl="0" marL="457200" rtl="0" algn="l">
              <a:lnSpc>
                <a:spcPct val="125000"/>
              </a:lnSpc>
              <a:spcBef>
                <a:spcPts val="0"/>
              </a:spcBef>
              <a:spcAft>
                <a:spcPts val="0"/>
              </a:spcAft>
              <a:buClr>
                <a:schemeClr val="dk1"/>
              </a:buClr>
              <a:buSzPts val="1400"/>
              <a:buFont typeface="Arial"/>
              <a:buChar char="●"/>
            </a:pPr>
            <a:r>
              <a:rPr lang="en" sz="1400">
                <a:solidFill>
                  <a:schemeClr val="dk1"/>
                </a:solidFill>
              </a:rPr>
              <a:t>Includes dropout layers for regularization.</a:t>
            </a:r>
            <a:endParaRPr sz="1400">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e4d59b328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e4d59b328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Processes video as a sequence of frame-wise feature vectors (e.g., </a:t>
            </a:r>
            <a:r>
              <a:rPr lang="en">
                <a:solidFill>
                  <a:srgbClr val="188038"/>
                </a:solidFill>
                <a:latin typeface="Roboto Mono"/>
                <a:ea typeface="Roboto Mono"/>
                <a:cs typeface="Roboto Mono"/>
                <a:sym typeface="Roboto Mono"/>
              </a:rPr>
              <a:t>(num_frames, 2048)</a:t>
            </a:r>
            <a:r>
              <a:rPr lang="en">
                <a:solidFill>
                  <a:schemeClr val="dk1"/>
                </a:solidFill>
              </a:rPr>
              <a:t>), adds positional embeddings, and uses multiple Transformer layers with self-attention and feedforward networks.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Captures temporal dependencies, condenses features via global average pooling, and outputs classification probabilities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e4d59b328_5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e4d59b328_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Consists of two components— a </a:t>
            </a:r>
            <a:r>
              <a:rPr b="1" lang="en">
                <a:solidFill>
                  <a:schemeClr val="dk1"/>
                </a:solidFill>
              </a:rPr>
              <a:t>Generator</a:t>
            </a:r>
            <a:r>
              <a:rPr lang="en">
                <a:solidFill>
                  <a:schemeClr val="dk1"/>
                </a:solidFill>
              </a:rPr>
              <a:t> and a </a:t>
            </a:r>
            <a:r>
              <a:rPr b="1" lang="en">
                <a:solidFill>
                  <a:schemeClr val="dk1"/>
                </a:solidFill>
              </a:rPr>
              <a:t>Discriminator</a:t>
            </a:r>
            <a:r>
              <a:rPr lang="en">
                <a:solidFill>
                  <a:schemeClr val="dk1"/>
                </a:solidFill>
              </a:rPr>
              <a:t>—working in opposition during adversarial training. The generator learns to produce more realistic data by "fooling" the discriminator, while the discriminator simultaneously improves its ability to detect fake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nSpc>
                <a:spcPct val="125000"/>
              </a:lnSpc>
              <a:spcBef>
                <a:spcPts val="0"/>
              </a:spcBef>
              <a:spcAft>
                <a:spcPts val="0"/>
              </a:spcAft>
              <a:buClr>
                <a:srgbClr val="FFFFFF"/>
              </a:buClr>
              <a:buSzPts val="1400"/>
              <a:buChar char="○"/>
              <a:defRPr>
                <a:solidFill>
                  <a:srgbClr val="FFFFFF"/>
                </a:solidFill>
              </a:defRPr>
            </a:lvl2pPr>
            <a:lvl3pPr indent="-317500" lvl="2" marL="1371600">
              <a:lnSpc>
                <a:spcPct val="125000"/>
              </a:lnSpc>
              <a:spcBef>
                <a:spcPts val="0"/>
              </a:spcBef>
              <a:spcAft>
                <a:spcPts val="0"/>
              </a:spcAft>
              <a:buClr>
                <a:srgbClr val="FFFFFF"/>
              </a:buClr>
              <a:buSzPts val="1400"/>
              <a:buChar char="■"/>
              <a:defRPr>
                <a:solidFill>
                  <a:srgbClr val="FFFFFF"/>
                </a:solidFill>
              </a:defRPr>
            </a:lvl3pPr>
            <a:lvl4pPr indent="-317500" lvl="3" marL="1828800">
              <a:lnSpc>
                <a:spcPct val="125000"/>
              </a:lnSpc>
              <a:spcBef>
                <a:spcPts val="0"/>
              </a:spcBef>
              <a:spcAft>
                <a:spcPts val="0"/>
              </a:spcAft>
              <a:buClr>
                <a:srgbClr val="FFFFFF"/>
              </a:buClr>
              <a:buSzPts val="1400"/>
              <a:buChar char="●"/>
              <a:defRPr>
                <a:solidFill>
                  <a:srgbClr val="FFFFFF"/>
                </a:solidFill>
              </a:defRPr>
            </a:lvl4pPr>
            <a:lvl5pPr indent="-317500" lvl="4" marL="2286000">
              <a:lnSpc>
                <a:spcPct val="125000"/>
              </a:lnSpc>
              <a:spcBef>
                <a:spcPts val="0"/>
              </a:spcBef>
              <a:spcAft>
                <a:spcPts val="0"/>
              </a:spcAft>
              <a:buClr>
                <a:srgbClr val="FFFFFF"/>
              </a:buClr>
              <a:buSzPts val="1400"/>
              <a:buChar char="○"/>
              <a:defRPr>
                <a:solidFill>
                  <a:srgbClr val="FFFFFF"/>
                </a:solidFill>
              </a:defRPr>
            </a:lvl5pPr>
            <a:lvl6pPr indent="-317500" lvl="5" marL="2743200">
              <a:lnSpc>
                <a:spcPct val="125000"/>
              </a:lnSpc>
              <a:spcBef>
                <a:spcPts val="0"/>
              </a:spcBef>
              <a:spcAft>
                <a:spcPts val="0"/>
              </a:spcAft>
              <a:buClr>
                <a:srgbClr val="FFFFFF"/>
              </a:buClr>
              <a:buSzPts val="1400"/>
              <a:buChar char="■"/>
              <a:defRPr>
                <a:solidFill>
                  <a:srgbClr val="FFFFFF"/>
                </a:solidFill>
              </a:defRPr>
            </a:lvl6pPr>
            <a:lvl7pPr indent="-317500" lvl="6" marL="3200400">
              <a:lnSpc>
                <a:spcPct val="125000"/>
              </a:lnSpc>
              <a:spcBef>
                <a:spcPts val="0"/>
              </a:spcBef>
              <a:spcAft>
                <a:spcPts val="0"/>
              </a:spcAft>
              <a:buClr>
                <a:srgbClr val="FFFFFF"/>
              </a:buClr>
              <a:buSzPts val="1400"/>
              <a:buChar char="●"/>
              <a:defRPr>
                <a:solidFill>
                  <a:srgbClr val="FFFFFF"/>
                </a:solidFill>
              </a:defRPr>
            </a:lvl7pPr>
            <a:lvl8pPr indent="-317500" lvl="7" marL="3657600">
              <a:lnSpc>
                <a:spcPct val="125000"/>
              </a:lnSpc>
              <a:spcBef>
                <a:spcPts val="0"/>
              </a:spcBef>
              <a:spcAft>
                <a:spcPts val="0"/>
              </a:spcAft>
              <a:buClr>
                <a:srgbClr val="FFFFFF"/>
              </a:buClr>
              <a:buSzPts val="1400"/>
              <a:buChar char="○"/>
              <a:defRPr>
                <a:solidFill>
                  <a:srgbClr val="FFFFFF"/>
                </a:solidFill>
              </a:defRPr>
            </a:lvl8pPr>
            <a:lvl9pPr indent="-317500" lvl="8" marL="411480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72" name="Google Shape;72;p1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6" name="Google Shape;16;p3"/>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7" name="Google Shape;17;p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8" name="Google Shape;18;p3"/>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 name="Google Shape;19;p3"/>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116" name="Shape 116"/>
        <p:cNvGrpSpPr/>
        <p:nvPr/>
      </p:nvGrpSpPr>
      <p:grpSpPr>
        <a:xfrm>
          <a:off x="0" y="0"/>
          <a:ext cx="0" cy="0"/>
          <a:chOff x="0" y="0"/>
          <a:chExt cx="0" cy="0"/>
        </a:xfrm>
      </p:grpSpPr>
      <p:sp>
        <p:nvSpPr>
          <p:cNvPr id="117" name="Google Shape;117;p21"/>
          <p:cNvSpPr txBox="1"/>
          <p:nvPr>
            <p:ph type="title"/>
          </p:nvPr>
        </p:nvSpPr>
        <p:spPr>
          <a:xfrm>
            <a:off x="1772975" y="528144"/>
            <a:ext cx="5597700" cy="2475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pic>
        <p:nvPicPr>
          <p:cNvPr descr=" " id="118" name="Google Shape;118;p2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9" name="Google Shape;119;p2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120" name="Google Shape;120;p21"/>
          <p:cNvSpPr txBox="1"/>
          <p:nvPr>
            <p:ph idx="1" type="body"/>
          </p:nvPr>
        </p:nvSpPr>
        <p:spPr>
          <a:xfrm>
            <a:off x="2120250" y="2660325"/>
            <a:ext cx="4903500" cy="1615500"/>
          </a:xfrm>
          <a:prstGeom prst="rect">
            <a:avLst/>
          </a:prstGeom>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rgbClr val="57068C"/>
              </a:buClr>
              <a:buSzPts val="4800"/>
              <a:buNone/>
              <a:defRPr sz="4800">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3" name="Google Shape;123;p22"/>
          <p:cNvSpPr txBox="1"/>
          <p:nvPr>
            <p:ph idx="1" type="body"/>
          </p:nvPr>
        </p:nvSpPr>
        <p:spPr>
          <a:xfrm>
            <a:off x="311700"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sp>
        <p:nvSpPr>
          <p:cNvPr id="124" name="Google Shape;124;p22"/>
          <p:cNvSpPr txBox="1"/>
          <p:nvPr>
            <p:ph idx="2" type="body"/>
          </p:nvPr>
        </p:nvSpPr>
        <p:spPr>
          <a:xfrm>
            <a:off x="4619925"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pic>
        <p:nvPicPr>
          <p:cNvPr descr=" " id="125" name="Google Shape;125;p2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26" name="Google Shape;126;p2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127" name="Google Shape;127;p22"/>
          <p:cNvSpPr txBox="1"/>
          <p:nvPr>
            <p:ph idx="3" type="subTitle"/>
          </p:nvPr>
        </p:nvSpPr>
        <p:spPr>
          <a:xfrm>
            <a:off x="311700" y="2054620"/>
            <a:ext cx="3999900" cy="411600"/>
          </a:xfrm>
          <a:prstGeom prst="rect">
            <a:avLst/>
          </a:prstGeom>
        </p:spPr>
        <p:txBody>
          <a:bodyPr anchorCtr="0" anchor="t" bIns="91425" lIns="91425" spcFirstLastPara="1" rIns="91425" wrap="square" tIns="91425">
            <a:noAutofit/>
          </a:bodyPr>
          <a:lstStyle>
            <a:lvl1pPr lvl="0">
              <a:spcBef>
                <a:spcPts val="0"/>
              </a:spcBef>
              <a:spcAft>
                <a:spcPts val="0"/>
              </a:spcAft>
              <a:buNone/>
              <a:defRPr b="1" sz="1400">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28" name="Google Shape;128;p22"/>
          <p:cNvSpPr txBox="1"/>
          <p:nvPr>
            <p:ph idx="4" type="subTitle"/>
          </p:nvPr>
        </p:nvSpPr>
        <p:spPr>
          <a:xfrm>
            <a:off x="4619925" y="2054620"/>
            <a:ext cx="3999900" cy="411600"/>
          </a:xfrm>
          <a:prstGeom prst="rect">
            <a:avLst/>
          </a:prstGeom>
        </p:spPr>
        <p:txBody>
          <a:bodyPr anchorCtr="0" anchor="t" bIns="91425" lIns="91425" spcFirstLastPara="1" rIns="91425" wrap="square" tIns="91425">
            <a:noAutofit/>
          </a:bodyPr>
          <a:lstStyle>
            <a:lvl1pPr lvl="0">
              <a:spcBef>
                <a:spcPts val="0"/>
              </a:spcBef>
              <a:spcAft>
                <a:spcPts val="0"/>
              </a:spcAft>
              <a:buNone/>
              <a:defRPr b="1" sz="1400">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id="129" name="Google Shape;129;p22"/>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2" name="Google Shape;22;p4"/>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3" name="Google Shape;23;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4" name="Google Shape;24;p4"/>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 name="Google Shape;25;p4"/>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8" name="Google Shape;28;p5"/>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9" name="Google Shape;29;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0" name="Google Shape;30;p5"/>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 name="Google Shape;31;p5"/>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4" name="Google Shape;34;p6"/>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35" name="Google Shape;35;p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36" name="Google Shape;36;p6"/>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7" name="Google Shape;37;p6"/>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0" name="Google Shape;40;p7"/>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41" name="Google Shape;41;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42" name="Google Shape;42;p7"/>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46" name="Google Shape;46;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8" name="Google Shape;48;p8"/>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9" name="Google Shape;49;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53" name="Google Shape;53;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1600"/>
              </a:spcBef>
              <a:spcAft>
                <a:spcPts val="0"/>
              </a:spcAft>
              <a:buSzPts val="1200"/>
              <a:buChar char="○"/>
              <a:defRPr sz="1200"/>
            </a:lvl2pPr>
            <a:lvl3pPr indent="-304800" lvl="2" marL="1371600">
              <a:lnSpc>
                <a:spcPct val="125000"/>
              </a:lnSpc>
              <a:spcBef>
                <a:spcPts val="1600"/>
              </a:spcBef>
              <a:spcAft>
                <a:spcPts val="0"/>
              </a:spcAft>
              <a:buSzPts val="1200"/>
              <a:buChar char="■"/>
              <a:defRPr sz="1200"/>
            </a:lvl3pPr>
            <a:lvl4pPr indent="-304800" lvl="3" marL="1828800">
              <a:lnSpc>
                <a:spcPct val="125000"/>
              </a:lnSpc>
              <a:spcBef>
                <a:spcPts val="1600"/>
              </a:spcBef>
              <a:spcAft>
                <a:spcPts val="0"/>
              </a:spcAft>
              <a:buSzPts val="1200"/>
              <a:buChar char="●"/>
              <a:defRPr sz="1200"/>
            </a:lvl4pPr>
            <a:lvl5pPr indent="-304800" lvl="4" marL="2286000">
              <a:lnSpc>
                <a:spcPct val="125000"/>
              </a:lnSpc>
              <a:spcBef>
                <a:spcPts val="1600"/>
              </a:spcBef>
              <a:spcAft>
                <a:spcPts val="0"/>
              </a:spcAft>
              <a:buSzPts val="1200"/>
              <a:buChar char="○"/>
              <a:defRPr sz="1200"/>
            </a:lvl5pPr>
            <a:lvl6pPr indent="-304800" lvl="5" marL="2743200">
              <a:lnSpc>
                <a:spcPct val="125000"/>
              </a:lnSpc>
              <a:spcBef>
                <a:spcPts val="1600"/>
              </a:spcBef>
              <a:spcAft>
                <a:spcPts val="0"/>
              </a:spcAft>
              <a:buSzPts val="1200"/>
              <a:buChar char="■"/>
              <a:defRPr sz="1200"/>
            </a:lvl6pPr>
            <a:lvl7pPr indent="-304800" lvl="6" marL="3200400">
              <a:lnSpc>
                <a:spcPct val="125000"/>
              </a:lnSpc>
              <a:spcBef>
                <a:spcPts val="1600"/>
              </a:spcBef>
              <a:spcAft>
                <a:spcPts val="0"/>
              </a:spcAft>
              <a:buSzPts val="1200"/>
              <a:buChar char="●"/>
              <a:defRPr sz="1200"/>
            </a:lvl7pPr>
            <a:lvl8pPr indent="-304800" lvl="7" marL="3657600">
              <a:lnSpc>
                <a:spcPct val="125000"/>
              </a:lnSpc>
              <a:spcBef>
                <a:spcPts val="1600"/>
              </a:spcBef>
              <a:spcAft>
                <a:spcPts val="0"/>
              </a:spcAft>
              <a:buSzPts val="1200"/>
              <a:buChar char="○"/>
              <a:defRPr sz="1200"/>
            </a:lvl8pPr>
            <a:lvl9pPr indent="-304800" lvl="8" marL="4114800">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jpg"/><Relationship Id="rId5"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400"/>
              <a:t>Real-Time Deepfake Detection</a:t>
            </a:r>
            <a:endParaRPr sz="5400"/>
          </a:p>
        </p:txBody>
      </p:sp>
      <p:sp>
        <p:nvSpPr>
          <p:cNvPr id="135" name="Google Shape;135;p23"/>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rial"/>
                <a:ea typeface="Arial"/>
                <a:cs typeface="Arial"/>
                <a:sym typeface="Arial"/>
              </a:rPr>
              <a:t>Developing an AI-based tool for identifying deepfakes on social media.</a:t>
            </a:r>
            <a:endParaRPr sz="1800">
              <a:solidFill>
                <a:schemeClr val="lt1"/>
              </a:solidFill>
              <a:latin typeface="Arial"/>
              <a:ea typeface="Arial"/>
              <a:cs typeface="Arial"/>
              <a:sym typeface="Arial"/>
            </a:endParaRPr>
          </a:p>
          <a:p>
            <a:pPr indent="0" lvl="0" marL="0" rtl="0" algn="l">
              <a:spcBef>
                <a:spcPts val="0"/>
              </a:spcBef>
              <a:spcAft>
                <a:spcPts val="1600"/>
              </a:spcAft>
              <a:buNone/>
            </a:pPr>
            <a:r>
              <a:t/>
            </a:r>
            <a:endParaRPr sz="1800">
              <a:solidFill>
                <a:schemeClr val="lt1"/>
              </a:solidFill>
            </a:endParaRPr>
          </a:p>
        </p:txBody>
      </p:sp>
      <p:sp>
        <p:nvSpPr>
          <p:cNvPr id="136" name="Google Shape;136;p23"/>
          <p:cNvSpPr txBox="1"/>
          <p:nvPr>
            <p:ph idx="2" type="body"/>
          </p:nvPr>
        </p:nvSpPr>
        <p:spPr>
          <a:xfrm>
            <a:off x="307600" y="4145050"/>
            <a:ext cx="5649300" cy="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PRESENTED BY </a:t>
            </a:r>
            <a:r>
              <a:rPr b="1" lang="en" sz="1400">
                <a:solidFill>
                  <a:schemeClr val="lt1"/>
                </a:solidFill>
                <a:latin typeface="Montserrat"/>
                <a:ea typeface="Montserrat"/>
                <a:cs typeface="Montserrat"/>
                <a:sym typeface="Montserrat"/>
              </a:rPr>
              <a:t>Arya Goyal, Manvi Pandya, Sanam Palsule</a:t>
            </a:r>
            <a:endParaRPr b="1"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Vision Transformer (ViT)</a:t>
            </a:r>
            <a:r>
              <a:rPr lang="en"/>
              <a:t> </a:t>
            </a:r>
            <a:endParaRPr/>
          </a:p>
        </p:txBody>
      </p:sp>
      <p:sp>
        <p:nvSpPr>
          <p:cNvPr id="218" name="Google Shape;218;p32"/>
          <p:cNvSpPr txBox="1"/>
          <p:nvPr>
            <p:ph idx="2" type="body"/>
          </p:nvPr>
        </p:nvSpPr>
        <p:spPr>
          <a:xfrm>
            <a:off x="311700" y="2466224"/>
            <a:ext cx="3999900" cy="1807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rial"/>
              <a:buChar char="●"/>
            </a:pPr>
            <a:r>
              <a:rPr lang="en">
                <a:solidFill>
                  <a:srgbClr val="000000"/>
                </a:solidFill>
                <a:latin typeface="Arial"/>
                <a:ea typeface="Arial"/>
                <a:cs typeface="Arial"/>
                <a:sym typeface="Arial"/>
              </a:rPr>
              <a:t>An advanced transformer-based model designed to process temporal sequences.</a:t>
            </a:r>
            <a:endParaRPr>
              <a:solidFill>
                <a:srgbClr val="000000"/>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a:solidFill>
                  <a:srgbClr val="000000"/>
                </a:solidFill>
                <a:latin typeface="Arial"/>
                <a:ea typeface="Arial"/>
                <a:cs typeface="Arial"/>
                <a:sym typeface="Arial"/>
              </a:rPr>
              <a:t>Used for analyzing frame-level feature vectors in video classification tasks.</a:t>
            </a:r>
            <a:endParaRPr>
              <a:solidFill>
                <a:srgbClr val="000000"/>
              </a:solidFill>
              <a:latin typeface="Arial"/>
              <a:ea typeface="Arial"/>
              <a:cs typeface="Arial"/>
              <a:sym typeface="Arial"/>
            </a:endParaRPr>
          </a:p>
          <a:p>
            <a:pPr indent="0" lvl="0" marL="457200" rtl="0" algn="l">
              <a:spcBef>
                <a:spcPts val="800"/>
              </a:spcBef>
              <a:spcAft>
                <a:spcPts val="800"/>
              </a:spcAft>
              <a:buNone/>
            </a:pPr>
            <a:r>
              <a:t/>
            </a:r>
            <a:endParaRPr sz="1400">
              <a:solidFill>
                <a:srgbClr val="000000"/>
              </a:solidFill>
              <a:latin typeface="Arial"/>
              <a:ea typeface="Arial"/>
              <a:cs typeface="Arial"/>
              <a:sym typeface="Arial"/>
            </a:endParaRPr>
          </a:p>
        </p:txBody>
      </p:sp>
      <p:sp>
        <p:nvSpPr>
          <p:cNvPr id="219" name="Google Shape;219;p32"/>
          <p:cNvSpPr txBox="1"/>
          <p:nvPr>
            <p:ph idx="3" type="subTitle"/>
          </p:nvPr>
        </p:nvSpPr>
        <p:spPr>
          <a:xfrm>
            <a:off x="311700" y="1889945"/>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Model Summary</a:t>
            </a:r>
            <a:endParaRPr/>
          </a:p>
        </p:txBody>
      </p:sp>
      <p:sp>
        <p:nvSpPr>
          <p:cNvPr id="220" name="Google Shape;220;p32"/>
          <p:cNvSpPr txBox="1"/>
          <p:nvPr>
            <p:ph idx="4" type="subTitle"/>
          </p:nvPr>
        </p:nvSpPr>
        <p:spPr>
          <a:xfrm>
            <a:off x="4821425" y="1865770"/>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Key Features</a:t>
            </a:r>
            <a:endParaRPr/>
          </a:p>
        </p:txBody>
      </p:sp>
      <p:sp>
        <p:nvSpPr>
          <p:cNvPr id="221" name="Google Shape;221;p32"/>
          <p:cNvSpPr txBox="1"/>
          <p:nvPr/>
        </p:nvSpPr>
        <p:spPr>
          <a:xfrm>
            <a:off x="4689225" y="2417875"/>
            <a:ext cx="3930600" cy="2298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333333"/>
              </a:buClr>
              <a:buSzPts val="1200"/>
              <a:buChar char="●"/>
            </a:pPr>
            <a:r>
              <a:rPr b="1" lang="en" sz="1200">
                <a:solidFill>
                  <a:srgbClr val="333333"/>
                </a:solidFill>
              </a:rPr>
              <a:t>Feature Embedding:</a:t>
            </a:r>
            <a:r>
              <a:rPr lang="en" sz="1200">
                <a:solidFill>
                  <a:srgbClr val="333333"/>
                </a:solidFill>
              </a:rPr>
              <a:t> Projects 2048-dimensional frame features into a lower-dimensional space for transformer processing. </a:t>
            </a:r>
            <a:endParaRPr sz="1200">
              <a:solidFill>
                <a:srgbClr val="333333"/>
              </a:solidFill>
            </a:endParaRPr>
          </a:p>
          <a:p>
            <a:pPr indent="-304800" lvl="0" marL="457200" rtl="0" algn="l">
              <a:spcBef>
                <a:spcPts val="0"/>
              </a:spcBef>
              <a:spcAft>
                <a:spcPts val="0"/>
              </a:spcAft>
              <a:buClr>
                <a:srgbClr val="333333"/>
              </a:buClr>
              <a:buSzPts val="1200"/>
              <a:buChar char="●"/>
            </a:pPr>
            <a:r>
              <a:rPr b="1" lang="en" sz="1200">
                <a:solidFill>
                  <a:srgbClr val="333333"/>
                </a:solidFill>
              </a:rPr>
              <a:t>Positional Embedding:</a:t>
            </a:r>
            <a:r>
              <a:rPr lang="en" sz="1200">
                <a:solidFill>
                  <a:srgbClr val="333333"/>
                </a:solidFill>
              </a:rPr>
              <a:t> Adds temporal information to the feature embeddings. </a:t>
            </a:r>
            <a:endParaRPr sz="1200">
              <a:solidFill>
                <a:srgbClr val="333333"/>
              </a:solidFill>
            </a:endParaRPr>
          </a:p>
          <a:p>
            <a:pPr indent="-304800" lvl="0" marL="457200" rtl="0" algn="l">
              <a:spcBef>
                <a:spcPts val="0"/>
              </a:spcBef>
              <a:spcAft>
                <a:spcPts val="0"/>
              </a:spcAft>
              <a:buClr>
                <a:srgbClr val="333333"/>
              </a:buClr>
              <a:buSzPts val="1200"/>
              <a:buChar char="●"/>
            </a:pPr>
            <a:r>
              <a:rPr b="1" lang="en" sz="1200">
                <a:solidFill>
                  <a:srgbClr val="333333"/>
                </a:solidFill>
              </a:rPr>
              <a:t>Transformer Layers:</a:t>
            </a:r>
            <a:r>
              <a:rPr lang="en" sz="1200">
                <a:solidFill>
                  <a:srgbClr val="333333"/>
                </a:solidFill>
              </a:rPr>
              <a:t> Comprise self-attention and feedforward networks. </a:t>
            </a:r>
            <a:endParaRPr sz="1200">
              <a:solidFill>
                <a:srgbClr val="333333"/>
              </a:solidFill>
            </a:endParaRPr>
          </a:p>
          <a:p>
            <a:pPr indent="-304800" lvl="0" marL="457200" rtl="0" algn="l">
              <a:spcBef>
                <a:spcPts val="0"/>
              </a:spcBef>
              <a:spcAft>
                <a:spcPts val="0"/>
              </a:spcAft>
              <a:buClr>
                <a:srgbClr val="333333"/>
              </a:buClr>
              <a:buSzPts val="1200"/>
              <a:buChar char="●"/>
            </a:pPr>
            <a:r>
              <a:rPr b="1" lang="en" sz="1200">
                <a:solidFill>
                  <a:srgbClr val="333333"/>
                </a:solidFill>
              </a:rPr>
              <a:t>Global Average Pooling:</a:t>
            </a:r>
            <a:r>
              <a:rPr lang="en" sz="1200">
                <a:solidFill>
                  <a:srgbClr val="333333"/>
                </a:solidFill>
              </a:rPr>
              <a:t> Condenses the sequence into a single feature vector. </a:t>
            </a:r>
            <a:endParaRPr sz="1200">
              <a:solidFill>
                <a:srgbClr val="333333"/>
              </a:solidFill>
            </a:endParaRPr>
          </a:p>
          <a:p>
            <a:pPr indent="-304800" lvl="0" marL="457200" rtl="0" algn="l">
              <a:spcBef>
                <a:spcPts val="0"/>
              </a:spcBef>
              <a:spcAft>
                <a:spcPts val="0"/>
              </a:spcAft>
              <a:buClr>
                <a:srgbClr val="333333"/>
              </a:buClr>
              <a:buSzPts val="1200"/>
              <a:buChar char="●"/>
            </a:pPr>
            <a:r>
              <a:rPr b="1" lang="en" sz="1200">
                <a:solidFill>
                  <a:srgbClr val="333333"/>
                </a:solidFill>
              </a:rPr>
              <a:t>Classification Head:</a:t>
            </a:r>
            <a:r>
              <a:rPr lang="en" sz="1200">
                <a:solidFill>
                  <a:srgbClr val="333333"/>
                </a:solidFill>
              </a:rPr>
              <a:t> Outputs probabilities for the video being real or fake.</a:t>
            </a:r>
            <a:endParaRPr sz="1200">
              <a:solidFill>
                <a:srgbClr val="33333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158875" y="445025"/>
            <a:ext cx="41262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a:t>
            </a:r>
            <a:endParaRPr/>
          </a:p>
        </p:txBody>
      </p:sp>
      <p:sp>
        <p:nvSpPr>
          <p:cNvPr id="227" name="Google Shape;227;p33"/>
          <p:cNvSpPr txBox="1"/>
          <p:nvPr>
            <p:ph idx="1" type="body"/>
          </p:nvPr>
        </p:nvSpPr>
        <p:spPr>
          <a:xfrm>
            <a:off x="304600" y="2330425"/>
            <a:ext cx="3466500" cy="1522500"/>
          </a:xfrm>
          <a:prstGeom prst="rect">
            <a:avLst/>
          </a:prstGeom>
        </p:spPr>
        <p:txBody>
          <a:bodyPr anchorCtr="0" anchor="b" bIns="91425" lIns="91425" spcFirstLastPara="1" rIns="91425" wrap="square" tIns="91425">
            <a:noAutofit/>
          </a:bodyPr>
          <a:lstStyle/>
          <a:p>
            <a:pPr indent="-298450" lvl="0" marL="457200" rtl="0" algn="l">
              <a:spcBef>
                <a:spcPts val="0"/>
              </a:spcBef>
              <a:spcAft>
                <a:spcPts val="0"/>
              </a:spcAft>
              <a:buSzPts val="1100"/>
              <a:buChar char="●"/>
            </a:pPr>
            <a:r>
              <a:rPr lang="en"/>
              <a:t>- </a:t>
            </a:r>
            <a:r>
              <a:rPr lang="en"/>
              <a:t>CUDA and CuDNN employed for GPU acceleration.</a:t>
            </a:r>
            <a:endParaRPr/>
          </a:p>
          <a:p>
            <a:pPr indent="-298450" lvl="0" marL="457200" rtl="0" algn="l">
              <a:spcBef>
                <a:spcPts val="0"/>
              </a:spcBef>
              <a:spcAft>
                <a:spcPts val="0"/>
              </a:spcAft>
              <a:buSzPts val="1100"/>
              <a:buChar char="●"/>
            </a:pPr>
            <a:r>
              <a:rPr lang="en"/>
              <a:t>- Enhanced model training and inference speed.</a:t>
            </a:r>
            <a:endParaRPr/>
          </a:p>
          <a:p>
            <a:pPr indent="-298450" lvl="0" marL="457200" rtl="0" algn="l">
              <a:spcBef>
                <a:spcPts val="0"/>
              </a:spcBef>
              <a:spcAft>
                <a:spcPts val="0"/>
              </a:spcAft>
              <a:buSzPts val="1100"/>
              <a:buChar char="●"/>
            </a:pPr>
            <a:r>
              <a:rPr lang="en"/>
              <a:t>- Scalability for real-time, large-scale deployment.</a:t>
            </a:r>
            <a:endParaRPr/>
          </a:p>
        </p:txBody>
      </p:sp>
      <p:pic>
        <p:nvPicPr>
          <p:cNvPr descr="Street in New York City lined with towering skyscrapers." id="228" name="Google Shape;228;p33"/>
          <p:cNvPicPr preferRelativeResize="0"/>
          <p:nvPr/>
        </p:nvPicPr>
        <p:blipFill rotWithShape="1">
          <a:blip r:embed="rId3">
            <a:alphaModFix/>
          </a:blip>
          <a:srcRect b="1916" l="0" r="0" t="23216"/>
          <a:stretch/>
        </p:blipFill>
        <p:spPr>
          <a:xfrm>
            <a:off x="4572000" y="0"/>
            <a:ext cx="4572001" cy="5143500"/>
          </a:xfrm>
          <a:prstGeom prst="rect">
            <a:avLst/>
          </a:prstGeom>
          <a:noFill/>
          <a:ln>
            <a:noFill/>
          </a:ln>
        </p:spPr>
      </p:pic>
      <p:cxnSp>
        <p:nvCxnSpPr>
          <p:cNvPr id="229" name="Google Shape;229;p33"/>
          <p:cNvCxnSpPr/>
          <p:nvPr/>
        </p:nvCxnSpPr>
        <p:spPr>
          <a:xfrm>
            <a:off x="418229" y="2012625"/>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230" name="Google Shape;230;p33"/>
          <p:cNvCxnSpPr/>
          <p:nvPr/>
        </p:nvCxnSpPr>
        <p:spPr>
          <a:xfrm>
            <a:off x="4572004" y="0"/>
            <a:ext cx="0" cy="518820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280200" y="528150"/>
            <a:ext cx="8456400" cy="12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Current Progress</a:t>
            </a:r>
            <a:endParaRPr/>
          </a:p>
        </p:txBody>
      </p:sp>
      <p:sp>
        <p:nvSpPr>
          <p:cNvPr id="236" name="Google Shape;236;p34"/>
          <p:cNvSpPr txBox="1"/>
          <p:nvPr>
            <p:ph idx="1" type="body"/>
          </p:nvPr>
        </p:nvSpPr>
        <p:spPr>
          <a:xfrm>
            <a:off x="593025" y="1802625"/>
            <a:ext cx="8088000" cy="247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Montserrat ExtraBold"/>
                <a:ea typeface="Montserrat ExtraBold"/>
                <a:cs typeface="Montserrat ExtraBold"/>
                <a:sym typeface="Montserrat ExtraBold"/>
              </a:rPr>
              <a:t>1 . </a:t>
            </a:r>
            <a:r>
              <a:rPr lang="en" sz="1400">
                <a:solidFill>
                  <a:schemeClr val="dk2"/>
                </a:solidFill>
                <a:latin typeface="Arial"/>
                <a:ea typeface="Arial"/>
                <a:cs typeface="Arial"/>
                <a:sym typeface="Arial"/>
              </a:rPr>
              <a:t>Frame extraction and preprocessing implemented.</a:t>
            </a:r>
            <a:endParaRPr sz="1400">
              <a:solidFill>
                <a:schemeClr val="dk2"/>
              </a:solidFill>
              <a:latin typeface="Arial"/>
              <a:ea typeface="Arial"/>
              <a:cs typeface="Arial"/>
              <a:sym typeface="Arial"/>
            </a:endParaRPr>
          </a:p>
          <a:p>
            <a:pPr indent="0" lvl="0" marL="0" rtl="0" algn="l">
              <a:lnSpc>
                <a:spcPct val="115000"/>
              </a:lnSpc>
              <a:spcBef>
                <a:spcPts val="1600"/>
              </a:spcBef>
              <a:spcAft>
                <a:spcPts val="0"/>
              </a:spcAft>
              <a:buNone/>
            </a:pPr>
            <a:r>
              <a:rPr lang="en" sz="1400">
                <a:solidFill>
                  <a:schemeClr val="dk1"/>
                </a:solidFill>
                <a:latin typeface="Montserrat ExtraBold"/>
                <a:ea typeface="Montserrat ExtraBold"/>
                <a:cs typeface="Montserrat ExtraBold"/>
                <a:sym typeface="Montserrat ExtraBold"/>
              </a:rPr>
              <a:t>2 . </a:t>
            </a:r>
            <a:r>
              <a:rPr lang="en" sz="1400">
                <a:solidFill>
                  <a:schemeClr val="dk2"/>
                </a:solidFill>
                <a:latin typeface="Arial"/>
                <a:ea typeface="Arial"/>
                <a:cs typeface="Arial"/>
                <a:sym typeface="Arial"/>
              </a:rPr>
              <a:t>Initial ResNet50 and LSTM models developed for spatial and temporal analysis.</a:t>
            </a:r>
            <a:endParaRPr sz="1400">
              <a:solidFill>
                <a:schemeClr val="dk2"/>
              </a:solidFill>
              <a:latin typeface="Arial"/>
              <a:ea typeface="Arial"/>
              <a:cs typeface="Arial"/>
              <a:sym typeface="Arial"/>
            </a:endParaRPr>
          </a:p>
          <a:p>
            <a:pPr indent="0" lvl="0" marL="0" rtl="0" algn="l">
              <a:lnSpc>
                <a:spcPct val="115000"/>
              </a:lnSpc>
              <a:spcBef>
                <a:spcPts val="1600"/>
              </a:spcBef>
              <a:spcAft>
                <a:spcPts val="0"/>
              </a:spcAft>
              <a:buNone/>
            </a:pPr>
            <a:r>
              <a:rPr lang="en" sz="1400">
                <a:solidFill>
                  <a:schemeClr val="dk1"/>
                </a:solidFill>
                <a:latin typeface="Montserrat ExtraBold"/>
                <a:ea typeface="Montserrat ExtraBold"/>
                <a:cs typeface="Montserrat ExtraBold"/>
                <a:sym typeface="Montserrat ExtraBold"/>
              </a:rPr>
              <a:t>3 . </a:t>
            </a:r>
            <a:r>
              <a:rPr lang="en" sz="1400">
                <a:solidFill>
                  <a:schemeClr val="dk2"/>
                </a:solidFill>
                <a:latin typeface="Arial"/>
                <a:ea typeface="Arial"/>
                <a:cs typeface="Arial"/>
                <a:sym typeface="Arial"/>
              </a:rPr>
              <a:t>GAN, Transformers and Vision Transformers implemented and tested on a very small portion of dataset.</a:t>
            </a:r>
            <a:endParaRPr sz="1400">
              <a:solidFill>
                <a:schemeClr val="dk2"/>
              </a:solidFill>
              <a:latin typeface="Arial"/>
              <a:ea typeface="Arial"/>
              <a:cs typeface="Arial"/>
              <a:sym typeface="Arial"/>
            </a:endParaRPr>
          </a:p>
          <a:p>
            <a:pPr indent="0" lvl="0" marL="0" rtl="0" algn="l">
              <a:lnSpc>
                <a:spcPct val="115000"/>
              </a:lnSpc>
              <a:spcBef>
                <a:spcPts val="1600"/>
              </a:spcBef>
              <a:spcAft>
                <a:spcPts val="0"/>
              </a:spcAft>
              <a:buNone/>
            </a:pPr>
            <a:r>
              <a:t/>
            </a:r>
            <a:endParaRPr sz="14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680675" y="677025"/>
            <a:ext cx="8832300" cy="1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Faced</a:t>
            </a:r>
            <a:endParaRPr/>
          </a:p>
        </p:txBody>
      </p:sp>
      <p:sp>
        <p:nvSpPr>
          <p:cNvPr id="242" name="Google Shape;242;p35"/>
          <p:cNvSpPr txBox="1"/>
          <p:nvPr>
            <p:ph idx="1" type="body"/>
          </p:nvPr>
        </p:nvSpPr>
        <p:spPr>
          <a:xfrm flipH="1" rot="10800000">
            <a:off x="10769625" y="567675"/>
            <a:ext cx="2143800" cy="6921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a:p>
        </p:txBody>
      </p:sp>
      <p:sp>
        <p:nvSpPr>
          <p:cNvPr id="243" name="Google Shape;243;p35"/>
          <p:cNvSpPr txBox="1"/>
          <p:nvPr>
            <p:ph idx="3" type="subTitle"/>
          </p:nvPr>
        </p:nvSpPr>
        <p:spPr>
          <a:xfrm>
            <a:off x="184025" y="1918000"/>
            <a:ext cx="2718000" cy="69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Dataset Processing Challenges</a:t>
            </a:r>
            <a:endParaRPr/>
          </a:p>
        </p:txBody>
      </p:sp>
      <p:sp>
        <p:nvSpPr>
          <p:cNvPr id="244" name="Google Shape;244;p35"/>
          <p:cNvSpPr txBox="1"/>
          <p:nvPr/>
        </p:nvSpPr>
        <p:spPr>
          <a:xfrm>
            <a:off x="6241975" y="1940050"/>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a:solidFill>
                  <a:schemeClr val="dk1"/>
                </a:solidFill>
                <a:latin typeface="Montserrat"/>
                <a:ea typeface="Montserrat"/>
                <a:cs typeface="Montserrat"/>
                <a:sym typeface="Montserrat"/>
              </a:rPr>
              <a:t>Temporal Dependency Complexity</a:t>
            </a:r>
            <a:endParaRPr/>
          </a:p>
        </p:txBody>
      </p:sp>
      <p:sp>
        <p:nvSpPr>
          <p:cNvPr id="245" name="Google Shape;245;p35"/>
          <p:cNvSpPr txBox="1"/>
          <p:nvPr/>
        </p:nvSpPr>
        <p:spPr>
          <a:xfrm>
            <a:off x="3072000" y="1940050"/>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a:solidFill>
                  <a:schemeClr val="dk1"/>
                </a:solidFill>
                <a:latin typeface="Montserrat"/>
                <a:ea typeface="Montserrat"/>
                <a:cs typeface="Montserrat"/>
                <a:sym typeface="Montserrat"/>
              </a:rPr>
              <a:t>Overfitting in Temporal Models</a:t>
            </a:r>
            <a:endParaRPr/>
          </a:p>
        </p:txBody>
      </p:sp>
      <p:sp>
        <p:nvSpPr>
          <p:cNvPr id="246" name="Google Shape;246;p35"/>
          <p:cNvSpPr txBox="1"/>
          <p:nvPr/>
        </p:nvSpPr>
        <p:spPr>
          <a:xfrm>
            <a:off x="3132625" y="2496000"/>
            <a:ext cx="2789700" cy="264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chemeClr val="dk2"/>
                </a:solidFill>
                <a:latin typeface="Montserrat"/>
                <a:ea typeface="Montserrat"/>
                <a:cs typeface="Montserrat"/>
                <a:sym typeface="Montserrat"/>
              </a:rPr>
              <a:t>Due to the relatively small size of the subset dataset used for training, temporal models like LSTMs and Transformers occasionally showed signs of overfitting. This was worsened by the complexity of these models and the limited variety of temporal patterns in the smaller dataset.</a:t>
            </a:r>
            <a:endParaRPr sz="1200">
              <a:solidFill>
                <a:schemeClr val="dk2"/>
              </a:solidFill>
              <a:latin typeface="Montserrat"/>
              <a:ea typeface="Montserrat"/>
              <a:cs typeface="Montserrat"/>
              <a:sym typeface="Montserrat"/>
            </a:endParaRPr>
          </a:p>
          <a:p>
            <a:pPr indent="0" lvl="0" marL="0" rtl="0" algn="l">
              <a:lnSpc>
                <a:spcPct val="125000"/>
              </a:lnSpc>
              <a:spcBef>
                <a:spcPts val="1200"/>
              </a:spcBef>
              <a:spcAft>
                <a:spcPts val="800"/>
              </a:spcAft>
              <a:buNone/>
            </a:pPr>
            <a:r>
              <a:t/>
            </a:r>
            <a:endParaRPr sz="1200">
              <a:solidFill>
                <a:schemeClr val="dk2"/>
              </a:solidFill>
              <a:latin typeface="Montserrat"/>
              <a:ea typeface="Montserrat"/>
              <a:cs typeface="Montserrat"/>
              <a:sym typeface="Montserrat"/>
            </a:endParaRPr>
          </a:p>
        </p:txBody>
      </p:sp>
      <p:sp>
        <p:nvSpPr>
          <p:cNvPr id="247" name="Google Shape;247;p35"/>
          <p:cNvSpPr txBox="1"/>
          <p:nvPr/>
        </p:nvSpPr>
        <p:spPr>
          <a:xfrm>
            <a:off x="6241975" y="2588050"/>
            <a:ext cx="2789700" cy="15237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800"/>
              </a:spcAft>
              <a:buNone/>
            </a:pPr>
            <a:r>
              <a:rPr lang="en" sz="1200">
                <a:solidFill>
                  <a:schemeClr val="dk2"/>
                </a:solidFill>
                <a:latin typeface="Montserrat"/>
                <a:ea typeface="Montserrat"/>
                <a:cs typeface="Montserrat"/>
                <a:sym typeface="Montserrat"/>
              </a:rPr>
              <a:t>For videos with high frame counts, capturing meaningful transitions while avoiding redundant information in sequential data was a significant challenge.</a:t>
            </a:r>
            <a:endParaRPr sz="1200">
              <a:solidFill>
                <a:schemeClr val="dk2"/>
              </a:solidFill>
              <a:latin typeface="Montserrat"/>
              <a:ea typeface="Montserrat"/>
              <a:cs typeface="Montserrat"/>
              <a:sym typeface="Montserrat"/>
            </a:endParaRPr>
          </a:p>
        </p:txBody>
      </p:sp>
      <p:sp>
        <p:nvSpPr>
          <p:cNvPr id="248" name="Google Shape;248;p35"/>
          <p:cNvSpPr txBox="1"/>
          <p:nvPr/>
        </p:nvSpPr>
        <p:spPr>
          <a:xfrm>
            <a:off x="184025" y="2571750"/>
            <a:ext cx="2718000" cy="19857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800"/>
              </a:spcAft>
              <a:buNone/>
            </a:pPr>
            <a:r>
              <a:rPr lang="en" sz="1200">
                <a:solidFill>
                  <a:schemeClr val="dk2"/>
                </a:solidFill>
                <a:latin typeface="Montserrat"/>
                <a:ea typeface="Montserrat"/>
                <a:cs typeface="Montserrat"/>
                <a:sym typeface="Montserrat"/>
              </a:rPr>
              <a:t>Processing such a large dataset was computationally intensive and storage-heavy, limiting our ability to run experiments on the full dataset. Instead, for now, we used a subset of the data to balance resource constraints with model development needs.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280200" y="528150"/>
            <a:ext cx="8456400" cy="12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254" name="Google Shape;254;p36"/>
          <p:cNvSpPr txBox="1"/>
          <p:nvPr>
            <p:ph idx="1" type="body"/>
          </p:nvPr>
        </p:nvSpPr>
        <p:spPr>
          <a:xfrm>
            <a:off x="593025" y="1802625"/>
            <a:ext cx="8088000" cy="247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Montserrat ExtraBold"/>
                <a:ea typeface="Montserrat ExtraBold"/>
                <a:cs typeface="Montserrat ExtraBold"/>
                <a:sym typeface="Montserrat ExtraBold"/>
              </a:rPr>
              <a:t>1 . </a:t>
            </a:r>
            <a:r>
              <a:rPr lang="en" sz="1400">
                <a:solidFill>
                  <a:schemeClr val="dk2"/>
                </a:solidFill>
                <a:latin typeface="Arial"/>
                <a:ea typeface="Arial"/>
                <a:cs typeface="Arial"/>
                <a:sym typeface="Arial"/>
              </a:rPr>
              <a:t>Integrate GPU acceleration for improved processing times.</a:t>
            </a:r>
            <a:endParaRPr sz="1400">
              <a:solidFill>
                <a:schemeClr val="dk2"/>
              </a:solidFill>
              <a:latin typeface="Arial"/>
              <a:ea typeface="Arial"/>
              <a:cs typeface="Arial"/>
              <a:sym typeface="Arial"/>
            </a:endParaRPr>
          </a:p>
          <a:p>
            <a:pPr indent="0" lvl="0" marL="0" rtl="0" algn="l">
              <a:lnSpc>
                <a:spcPct val="115000"/>
              </a:lnSpc>
              <a:spcBef>
                <a:spcPts val="1600"/>
              </a:spcBef>
              <a:spcAft>
                <a:spcPts val="0"/>
              </a:spcAft>
              <a:buNone/>
            </a:pPr>
            <a:r>
              <a:rPr lang="en" sz="1400">
                <a:solidFill>
                  <a:schemeClr val="dk1"/>
                </a:solidFill>
                <a:latin typeface="Montserrat ExtraBold"/>
                <a:ea typeface="Montserrat ExtraBold"/>
                <a:cs typeface="Montserrat ExtraBold"/>
                <a:sym typeface="Montserrat ExtraBold"/>
              </a:rPr>
              <a:t>2</a:t>
            </a:r>
            <a:r>
              <a:rPr lang="en" sz="1400">
                <a:solidFill>
                  <a:schemeClr val="dk1"/>
                </a:solidFill>
                <a:latin typeface="Montserrat ExtraBold"/>
                <a:ea typeface="Montserrat ExtraBold"/>
                <a:cs typeface="Montserrat ExtraBold"/>
                <a:sym typeface="Montserrat ExtraBold"/>
              </a:rPr>
              <a:t> . </a:t>
            </a:r>
            <a:r>
              <a:rPr lang="en" sz="1400">
                <a:solidFill>
                  <a:schemeClr val="dk2"/>
                </a:solidFill>
                <a:latin typeface="Arial"/>
                <a:ea typeface="Arial"/>
                <a:cs typeface="Arial"/>
                <a:sym typeface="Arial"/>
              </a:rPr>
              <a:t>Explore hyperparameter tuning to improve robustness.</a:t>
            </a:r>
            <a:endParaRPr sz="1400">
              <a:solidFill>
                <a:schemeClr val="dk2"/>
              </a:solidFill>
              <a:latin typeface="Arial"/>
              <a:ea typeface="Arial"/>
              <a:cs typeface="Arial"/>
              <a:sym typeface="Arial"/>
            </a:endParaRPr>
          </a:p>
          <a:p>
            <a:pPr indent="0" lvl="0" marL="0" rtl="0" algn="l">
              <a:lnSpc>
                <a:spcPct val="115000"/>
              </a:lnSpc>
              <a:spcBef>
                <a:spcPts val="1600"/>
              </a:spcBef>
              <a:spcAft>
                <a:spcPts val="0"/>
              </a:spcAft>
              <a:buNone/>
            </a:pPr>
            <a:r>
              <a:rPr lang="en" sz="1400">
                <a:solidFill>
                  <a:schemeClr val="dk1"/>
                </a:solidFill>
                <a:latin typeface="Montserrat ExtraBold"/>
                <a:ea typeface="Montserrat ExtraBold"/>
                <a:cs typeface="Montserrat ExtraBold"/>
                <a:sym typeface="Montserrat ExtraBold"/>
              </a:rPr>
              <a:t>3</a:t>
            </a:r>
            <a:r>
              <a:rPr lang="en" sz="1400">
                <a:solidFill>
                  <a:schemeClr val="dk1"/>
                </a:solidFill>
                <a:latin typeface="Montserrat ExtraBold"/>
                <a:ea typeface="Montserrat ExtraBold"/>
                <a:cs typeface="Montserrat ExtraBold"/>
                <a:sym typeface="Montserrat ExtraBold"/>
              </a:rPr>
              <a:t> . </a:t>
            </a:r>
            <a:r>
              <a:rPr lang="en" sz="1400">
                <a:solidFill>
                  <a:schemeClr val="dk2"/>
                </a:solidFill>
                <a:latin typeface="Arial"/>
                <a:ea typeface="Arial"/>
                <a:cs typeface="Arial"/>
                <a:sym typeface="Arial"/>
              </a:rPr>
              <a:t>Test the system on large-scale datasets with real-world scenarios.</a:t>
            </a:r>
            <a:endParaRPr sz="1400">
              <a:solidFill>
                <a:schemeClr val="dk2"/>
              </a:solidFill>
              <a:latin typeface="Arial"/>
              <a:ea typeface="Arial"/>
              <a:cs typeface="Arial"/>
              <a:sym typeface="Arial"/>
            </a:endParaRPr>
          </a:p>
          <a:p>
            <a:pPr indent="0" lvl="0" marL="0" rtl="0" algn="l">
              <a:lnSpc>
                <a:spcPct val="115000"/>
              </a:lnSpc>
              <a:spcBef>
                <a:spcPts val="1600"/>
              </a:spcBef>
              <a:spcAft>
                <a:spcPts val="0"/>
              </a:spcAft>
              <a:buNone/>
            </a:pPr>
            <a:r>
              <a:rPr lang="en" sz="1400">
                <a:solidFill>
                  <a:schemeClr val="dk1"/>
                </a:solidFill>
                <a:latin typeface="Montserrat ExtraBold"/>
                <a:ea typeface="Montserrat ExtraBold"/>
                <a:cs typeface="Montserrat ExtraBold"/>
                <a:sym typeface="Montserrat ExtraBold"/>
              </a:rPr>
              <a:t>4</a:t>
            </a:r>
            <a:r>
              <a:rPr lang="en" sz="1400">
                <a:solidFill>
                  <a:schemeClr val="dk1"/>
                </a:solidFill>
                <a:latin typeface="Montserrat ExtraBold"/>
                <a:ea typeface="Montserrat ExtraBold"/>
                <a:cs typeface="Montserrat ExtraBold"/>
                <a:sym typeface="Montserrat ExtraBold"/>
              </a:rPr>
              <a:t> . </a:t>
            </a:r>
            <a:r>
              <a:rPr lang="en" sz="1400">
                <a:solidFill>
                  <a:schemeClr val="dk2"/>
                </a:solidFill>
                <a:latin typeface="Arial"/>
                <a:ea typeface="Arial"/>
                <a:cs typeface="Arial"/>
                <a:sym typeface="Arial"/>
              </a:rPr>
              <a:t>Integrate the tool with social media platform APIs.</a:t>
            </a:r>
            <a:endParaRPr sz="1400">
              <a:solidFill>
                <a:schemeClr val="dk2"/>
              </a:solidFill>
              <a:latin typeface="Arial"/>
              <a:ea typeface="Arial"/>
              <a:cs typeface="Arial"/>
              <a:sym typeface="Arial"/>
            </a:endParaRPr>
          </a:p>
          <a:p>
            <a:pPr indent="0" lvl="0" marL="0" rtl="0" algn="l">
              <a:lnSpc>
                <a:spcPct val="115000"/>
              </a:lnSpc>
              <a:spcBef>
                <a:spcPts val="1600"/>
              </a:spcBef>
              <a:spcAft>
                <a:spcPts val="0"/>
              </a:spcAft>
              <a:buNone/>
            </a:pPr>
            <a:r>
              <a:t/>
            </a:r>
            <a:endParaRPr sz="1400">
              <a:solidFill>
                <a:schemeClr val="dk2"/>
              </a:solidFill>
              <a:latin typeface="Arial"/>
              <a:ea typeface="Arial"/>
              <a:cs typeface="Arial"/>
              <a:sym typeface="Arial"/>
            </a:endParaRPr>
          </a:p>
          <a:p>
            <a:pPr indent="0" lvl="0" marL="0" rtl="0" algn="l">
              <a:lnSpc>
                <a:spcPct val="115000"/>
              </a:lnSpc>
              <a:spcBef>
                <a:spcPts val="1600"/>
              </a:spcBef>
              <a:spcAft>
                <a:spcPts val="0"/>
              </a:spcAft>
              <a:buNone/>
            </a:pPr>
            <a:r>
              <a:t/>
            </a:r>
            <a:endParaRPr sz="14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280200" y="528150"/>
            <a:ext cx="8456400" cy="12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139125"/>
            <a:ext cx="84249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5600">
                <a:solidFill>
                  <a:schemeClr val="dk1"/>
                </a:solidFill>
              </a:rPr>
              <a:t>Project </a:t>
            </a:r>
            <a:r>
              <a:rPr lang="en" sz="5600">
                <a:solidFill>
                  <a:schemeClr val="dk1"/>
                </a:solidFill>
              </a:rPr>
              <a:t>Overview</a:t>
            </a:r>
            <a:endParaRPr sz="5600">
              <a:solidFill>
                <a:schemeClr val="dk1"/>
              </a:solidFill>
            </a:endParaRPr>
          </a:p>
          <a:p>
            <a:pPr indent="0" lvl="0" marL="0" rtl="0" algn="l">
              <a:spcBef>
                <a:spcPts val="0"/>
              </a:spcBef>
              <a:spcAft>
                <a:spcPts val="0"/>
              </a:spcAft>
              <a:buNone/>
            </a:pPr>
            <a:r>
              <a:t/>
            </a:r>
            <a:endParaRPr/>
          </a:p>
        </p:txBody>
      </p:sp>
      <p:pic>
        <p:nvPicPr>
          <p:cNvPr id="142" name="Google Shape;142;p24"/>
          <p:cNvPicPr preferRelativeResize="0"/>
          <p:nvPr/>
        </p:nvPicPr>
        <p:blipFill rotWithShape="1">
          <a:blip r:embed="rId3">
            <a:alphaModFix/>
          </a:blip>
          <a:srcRect b="0" l="4479" r="4470" t="0"/>
          <a:stretch/>
        </p:blipFill>
        <p:spPr>
          <a:xfrm>
            <a:off x="497850" y="2673475"/>
            <a:ext cx="793052" cy="653276"/>
          </a:xfrm>
          <a:prstGeom prst="rect">
            <a:avLst/>
          </a:prstGeom>
          <a:noFill/>
          <a:ln>
            <a:noFill/>
          </a:ln>
        </p:spPr>
      </p:pic>
      <p:pic>
        <p:nvPicPr>
          <p:cNvPr id="143" name="Google Shape;143;p24"/>
          <p:cNvPicPr preferRelativeResize="0"/>
          <p:nvPr/>
        </p:nvPicPr>
        <p:blipFill rotWithShape="1">
          <a:blip r:embed="rId4">
            <a:alphaModFix/>
          </a:blip>
          <a:srcRect b="0" l="3840" r="3840" t="0"/>
          <a:stretch/>
        </p:blipFill>
        <p:spPr>
          <a:xfrm>
            <a:off x="497850" y="3650071"/>
            <a:ext cx="793050" cy="572700"/>
          </a:xfrm>
          <a:prstGeom prst="rect">
            <a:avLst/>
          </a:prstGeom>
          <a:noFill/>
          <a:ln>
            <a:noFill/>
          </a:ln>
        </p:spPr>
      </p:pic>
      <p:sp>
        <p:nvSpPr>
          <p:cNvPr id="144" name="Google Shape;144;p24"/>
          <p:cNvSpPr txBox="1"/>
          <p:nvPr>
            <p:ph idx="4294967295" type="body"/>
          </p:nvPr>
        </p:nvSpPr>
        <p:spPr>
          <a:xfrm>
            <a:off x="1549848" y="1492450"/>
            <a:ext cx="7002300" cy="8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57068C"/>
                </a:solidFill>
                <a:latin typeface="Montserrat ExtraBold"/>
                <a:ea typeface="Montserrat ExtraBold"/>
                <a:cs typeface="Montserrat ExtraBold"/>
                <a:sym typeface="Montserrat ExtraBold"/>
              </a:rPr>
              <a:t>0 1 . </a:t>
            </a:r>
            <a:r>
              <a:rPr lang="en" sz="1400">
                <a:solidFill>
                  <a:srgbClr val="57068C"/>
                </a:solidFill>
                <a:latin typeface="Montserrat ExtraBold"/>
                <a:ea typeface="Montserrat ExtraBold"/>
                <a:cs typeface="Montserrat ExtraBold"/>
                <a:sym typeface="Montserrat ExtraBold"/>
              </a:rPr>
              <a:t>Objective</a:t>
            </a:r>
            <a:endParaRPr sz="1400">
              <a:solidFill>
                <a:srgbClr val="57068C"/>
              </a:solidFill>
              <a:latin typeface="Montserrat ExtraBold"/>
              <a:ea typeface="Montserrat ExtraBold"/>
              <a:cs typeface="Montserrat ExtraBold"/>
              <a:sym typeface="Montserrat ExtraBold"/>
            </a:endParaRPr>
          </a:p>
          <a:p>
            <a:pPr indent="0" lvl="0" marL="0" rtl="0" algn="l">
              <a:spcBef>
                <a:spcPts val="1600"/>
              </a:spcBef>
              <a:spcAft>
                <a:spcPts val="0"/>
              </a:spcAft>
              <a:buNone/>
            </a:pPr>
            <a:r>
              <a:rPr lang="en" sz="1400">
                <a:solidFill>
                  <a:schemeClr val="dk2"/>
                </a:solidFill>
                <a:latin typeface="Arial"/>
                <a:ea typeface="Arial"/>
                <a:cs typeface="Arial"/>
                <a:sym typeface="Arial"/>
              </a:rPr>
              <a:t>Real-time detection of deepfake content on social media.</a:t>
            </a:r>
            <a:endParaRPr sz="1400">
              <a:solidFill>
                <a:schemeClr val="dk2"/>
              </a:solidFill>
              <a:latin typeface="Arial"/>
              <a:ea typeface="Arial"/>
              <a:cs typeface="Arial"/>
              <a:sym typeface="Arial"/>
            </a:endParaRPr>
          </a:p>
          <a:p>
            <a:pPr indent="0" lvl="0" marL="0" rtl="0" algn="l">
              <a:spcBef>
                <a:spcPts val="1600"/>
              </a:spcBef>
              <a:spcAft>
                <a:spcPts val="0"/>
              </a:spcAft>
              <a:buNone/>
            </a:pPr>
            <a:r>
              <a:t/>
            </a:r>
            <a:endParaRPr sz="1400">
              <a:solidFill>
                <a:schemeClr val="dk2"/>
              </a:solidFill>
              <a:latin typeface="Arial"/>
              <a:ea typeface="Arial"/>
              <a:cs typeface="Arial"/>
              <a:sym typeface="Arial"/>
            </a:endParaRPr>
          </a:p>
          <a:p>
            <a:pPr indent="0" lvl="0" marL="0" rtl="0" algn="l">
              <a:spcBef>
                <a:spcPts val="1600"/>
              </a:spcBef>
              <a:spcAft>
                <a:spcPts val="1600"/>
              </a:spcAft>
              <a:buNone/>
            </a:pPr>
            <a:r>
              <a:t/>
            </a:r>
            <a:endParaRPr sz="1400"/>
          </a:p>
        </p:txBody>
      </p:sp>
      <p:sp>
        <p:nvSpPr>
          <p:cNvPr id="145" name="Google Shape;145;p24"/>
          <p:cNvSpPr txBox="1"/>
          <p:nvPr>
            <p:ph idx="4294967295" type="body"/>
          </p:nvPr>
        </p:nvSpPr>
        <p:spPr>
          <a:xfrm>
            <a:off x="1549848" y="2475638"/>
            <a:ext cx="7002300" cy="8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57068C"/>
                </a:solidFill>
                <a:latin typeface="Montserrat ExtraBold"/>
                <a:ea typeface="Montserrat ExtraBold"/>
                <a:cs typeface="Montserrat ExtraBold"/>
                <a:sym typeface="Montserrat ExtraBold"/>
              </a:rPr>
              <a:t>0 2 . </a:t>
            </a:r>
            <a:r>
              <a:rPr lang="en" sz="1400">
                <a:solidFill>
                  <a:srgbClr val="57068C"/>
                </a:solidFill>
                <a:latin typeface="Montserrat ExtraBold"/>
                <a:ea typeface="Montserrat ExtraBold"/>
                <a:cs typeface="Montserrat ExtraBold"/>
                <a:sym typeface="Montserrat ExtraBold"/>
              </a:rPr>
              <a:t>Approach</a:t>
            </a:r>
            <a:endParaRPr sz="1400">
              <a:solidFill>
                <a:srgbClr val="57068C"/>
              </a:solidFill>
              <a:latin typeface="Montserrat ExtraBold"/>
              <a:ea typeface="Montserrat ExtraBold"/>
              <a:cs typeface="Montserrat ExtraBold"/>
              <a:sym typeface="Montserrat ExtraBold"/>
            </a:endParaRPr>
          </a:p>
          <a:p>
            <a:pPr indent="-317500" lvl="0" marL="457200" rtl="0" algn="l">
              <a:spcBef>
                <a:spcPts val="1600"/>
              </a:spcBef>
              <a:spcAft>
                <a:spcPts val="0"/>
              </a:spcAft>
              <a:buClr>
                <a:schemeClr val="dk2"/>
              </a:buClr>
              <a:buSzPts val="1400"/>
              <a:buFont typeface="Arial"/>
              <a:buChar char="●"/>
            </a:pPr>
            <a:r>
              <a:rPr lang="en" sz="1400">
                <a:solidFill>
                  <a:schemeClr val="dk2"/>
                </a:solidFill>
                <a:latin typeface="Arial"/>
                <a:ea typeface="Arial"/>
                <a:cs typeface="Arial"/>
                <a:sym typeface="Arial"/>
              </a:rPr>
              <a:t>Leverage LSTM, Transformers,  CViT, GAN</a:t>
            </a:r>
            <a:endParaRPr sz="1400">
              <a:solidFill>
                <a:schemeClr val="dk2"/>
              </a:solidFill>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Utilize GPU acceleration (CUDA, CuDNN) for high-speed analysis.</a:t>
            </a:r>
            <a:endParaRPr sz="1400">
              <a:solidFill>
                <a:schemeClr val="dk2"/>
              </a:solidFill>
              <a:latin typeface="Arial"/>
              <a:ea typeface="Arial"/>
              <a:cs typeface="Arial"/>
              <a:sym typeface="Arial"/>
            </a:endParaRPr>
          </a:p>
          <a:p>
            <a:pPr indent="0" lvl="0" marL="0" rtl="0" algn="l">
              <a:spcBef>
                <a:spcPts val="1600"/>
              </a:spcBef>
              <a:spcAft>
                <a:spcPts val="0"/>
              </a:spcAft>
              <a:buNone/>
            </a:pPr>
            <a:r>
              <a:rPr lang="en" sz="1400">
                <a:solidFill>
                  <a:schemeClr val="dk2"/>
                </a:solidFill>
                <a:latin typeface="Arial"/>
                <a:ea typeface="Arial"/>
                <a:cs typeface="Arial"/>
                <a:sym typeface="Arial"/>
              </a:rPr>
              <a:t>.</a:t>
            </a:r>
            <a:endParaRPr sz="1400">
              <a:solidFill>
                <a:schemeClr val="dk2"/>
              </a:solidFill>
              <a:latin typeface="Arial"/>
              <a:ea typeface="Arial"/>
              <a:cs typeface="Arial"/>
              <a:sym typeface="Arial"/>
            </a:endParaRPr>
          </a:p>
          <a:p>
            <a:pPr indent="0" lvl="0" marL="0" rtl="0" algn="l">
              <a:spcBef>
                <a:spcPts val="1600"/>
              </a:spcBef>
              <a:spcAft>
                <a:spcPts val="0"/>
              </a:spcAft>
              <a:buNone/>
            </a:pPr>
            <a:r>
              <a:t/>
            </a:r>
            <a:endParaRPr sz="1400">
              <a:solidFill>
                <a:schemeClr val="dk2"/>
              </a:solidFill>
              <a:latin typeface="Arial"/>
              <a:ea typeface="Arial"/>
              <a:cs typeface="Arial"/>
              <a:sym typeface="Arial"/>
            </a:endParaRPr>
          </a:p>
          <a:p>
            <a:pPr indent="0" lvl="0" marL="0" rtl="0" algn="l">
              <a:spcBef>
                <a:spcPts val="1600"/>
              </a:spcBef>
              <a:spcAft>
                <a:spcPts val="1600"/>
              </a:spcAft>
              <a:buNone/>
            </a:pPr>
            <a:r>
              <a:t/>
            </a:r>
            <a:endParaRPr sz="1400">
              <a:solidFill>
                <a:schemeClr val="dk2"/>
              </a:solidFill>
            </a:endParaRPr>
          </a:p>
        </p:txBody>
      </p:sp>
      <p:sp>
        <p:nvSpPr>
          <p:cNvPr id="146" name="Google Shape;146;p24"/>
          <p:cNvSpPr txBox="1"/>
          <p:nvPr>
            <p:ph idx="4294967295" type="body"/>
          </p:nvPr>
        </p:nvSpPr>
        <p:spPr>
          <a:xfrm>
            <a:off x="1591249" y="3786075"/>
            <a:ext cx="6919500" cy="8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57068C"/>
                </a:solidFill>
                <a:latin typeface="Montserrat ExtraBold"/>
                <a:ea typeface="Montserrat ExtraBold"/>
                <a:cs typeface="Montserrat ExtraBold"/>
                <a:sym typeface="Montserrat ExtraBold"/>
              </a:rPr>
              <a:t>0 3 . Goal</a:t>
            </a:r>
            <a:endParaRPr sz="1400">
              <a:solidFill>
                <a:srgbClr val="57068C"/>
              </a:solidFill>
              <a:latin typeface="Montserrat ExtraBold"/>
              <a:ea typeface="Montserrat ExtraBold"/>
              <a:cs typeface="Montserrat ExtraBold"/>
              <a:sym typeface="Montserrat ExtraBold"/>
            </a:endParaRPr>
          </a:p>
          <a:p>
            <a:pPr indent="0" lvl="0" marL="0" rtl="0" algn="l">
              <a:spcBef>
                <a:spcPts val="1600"/>
              </a:spcBef>
              <a:spcAft>
                <a:spcPts val="0"/>
              </a:spcAft>
              <a:buNone/>
            </a:pPr>
            <a:r>
              <a:rPr lang="en" sz="1400">
                <a:solidFill>
                  <a:schemeClr val="dk2"/>
                </a:solidFill>
                <a:latin typeface="Arial"/>
                <a:ea typeface="Arial"/>
                <a:cs typeface="Arial"/>
                <a:sym typeface="Arial"/>
              </a:rPr>
              <a:t>Provide a scalable, user-friendly solution for content moderation.</a:t>
            </a:r>
            <a:endParaRPr sz="1400">
              <a:solidFill>
                <a:schemeClr val="dk2"/>
              </a:solidFill>
              <a:latin typeface="Arial"/>
              <a:ea typeface="Arial"/>
              <a:cs typeface="Arial"/>
              <a:sym typeface="Arial"/>
            </a:endParaRPr>
          </a:p>
          <a:p>
            <a:pPr indent="0" lvl="0" marL="0" rtl="0" algn="l">
              <a:spcBef>
                <a:spcPts val="1600"/>
              </a:spcBef>
              <a:spcAft>
                <a:spcPts val="1600"/>
              </a:spcAft>
              <a:buNone/>
            </a:pPr>
            <a:r>
              <a:t/>
            </a:r>
            <a:endParaRPr sz="1400">
              <a:solidFill>
                <a:schemeClr val="dk2"/>
              </a:solidFill>
            </a:endParaRPr>
          </a:p>
        </p:txBody>
      </p:sp>
      <p:pic>
        <p:nvPicPr>
          <p:cNvPr id="147" name="Google Shape;147;p24"/>
          <p:cNvPicPr preferRelativeResize="0"/>
          <p:nvPr/>
        </p:nvPicPr>
        <p:blipFill rotWithShape="1">
          <a:blip r:embed="rId5">
            <a:alphaModFix/>
          </a:blip>
          <a:srcRect b="0" l="13625" r="13625" t="0"/>
          <a:stretch/>
        </p:blipFill>
        <p:spPr>
          <a:xfrm>
            <a:off x="537850" y="1696875"/>
            <a:ext cx="713052" cy="653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Specifications:</a:t>
            </a:r>
            <a:endParaRPr/>
          </a:p>
        </p:txBody>
      </p:sp>
      <p:sp>
        <p:nvSpPr>
          <p:cNvPr id="153" name="Google Shape;153;p25"/>
          <p:cNvSpPr txBox="1"/>
          <p:nvPr>
            <p:ph idx="4294967295" type="body"/>
          </p:nvPr>
        </p:nvSpPr>
        <p:spPr>
          <a:xfrm>
            <a:off x="621275" y="1194125"/>
            <a:ext cx="5212800" cy="40356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Celeb-DF v2 </a:t>
            </a:r>
            <a:endParaRPr sz="1300"/>
          </a:p>
          <a:p>
            <a:pPr indent="-311150" lvl="0" marL="457200" rtl="0" algn="l">
              <a:lnSpc>
                <a:spcPct val="115000"/>
              </a:lnSpc>
              <a:spcBef>
                <a:spcPts val="0"/>
              </a:spcBef>
              <a:spcAft>
                <a:spcPts val="0"/>
              </a:spcAft>
              <a:buSzPts val="1300"/>
              <a:buChar char="●"/>
            </a:pPr>
            <a:r>
              <a:rPr lang="en" sz="1300"/>
              <a:t>The dataset includes deepfake video clips where the faces of celebrities are swapped with those of other people. </a:t>
            </a:r>
            <a:endParaRPr sz="1300"/>
          </a:p>
          <a:p>
            <a:pPr indent="-311150" lvl="0" marL="457200" rtl="0" algn="l">
              <a:lnSpc>
                <a:spcPct val="115000"/>
              </a:lnSpc>
              <a:spcBef>
                <a:spcPts val="0"/>
              </a:spcBef>
              <a:spcAft>
                <a:spcPts val="0"/>
              </a:spcAft>
              <a:buSzPts val="1300"/>
              <a:buChar char="●"/>
            </a:pPr>
            <a:r>
              <a:rPr lang="en" sz="1300"/>
              <a:t>Original Dataset: Around 590 real videos and 5,639 deepfake videos. </a:t>
            </a:r>
            <a:endParaRPr sz="1300"/>
          </a:p>
          <a:p>
            <a:pPr indent="-311150" lvl="0" marL="457200" rtl="0" algn="l">
              <a:lnSpc>
                <a:spcPct val="115000"/>
              </a:lnSpc>
              <a:spcBef>
                <a:spcPts val="0"/>
              </a:spcBef>
              <a:spcAft>
                <a:spcPts val="0"/>
              </a:spcAft>
              <a:buSzPts val="1300"/>
              <a:buChar char="●"/>
            </a:pPr>
            <a:r>
              <a:rPr lang="en" sz="1300"/>
              <a:t>Includes 59 celebrities, from diverse backgrounds (age, gender, ethnicity). </a:t>
            </a:r>
            <a:endParaRPr sz="1300"/>
          </a:p>
          <a:p>
            <a:pPr indent="-311150" lvl="0" marL="457200" rtl="0" algn="l">
              <a:lnSpc>
                <a:spcPct val="115000"/>
              </a:lnSpc>
              <a:spcBef>
                <a:spcPts val="0"/>
              </a:spcBef>
              <a:spcAft>
                <a:spcPts val="0"/>
              </a:spcAft>
              <a:buSzPts val="1300"/>
              <a:buChar char="●"/>
            </a:pPr>
            <a:r>
              <a:rPr lang="en" sz="1300"/>
              <a:t>Total size: Approximately 200GB when uncompressed.</a:t>
            </a:r>
            <a:endParaRPr sz="1300"/>
          </a:p>
          <a:p>
            <a:pPr indent="-311150" lvl="0" marL="457200" rtl="0" algn="l">
              <a:lnSpc>
                <a:spcPct val="115000"/>
              </a:lnSpc>
              <a:spcBef>
                <a:spcPts val="0"/>
              </a:spcBef>
              <a:spcAft>
                <a:spcPts val="0"/>
              </a:spcAft>
              <a:buSzPts val="1300"/>
              <a:buChar char="●"/>
            </a:pPr>
            <a:r>
              <a:rPr lang="en" sz="1300"/>
              <a:t>Format : MP4 </a:t>
            </a:r>
            <a:endParaRPr sz="1300"/>
          </a:p>
          <a:p>
            <a:pPr indent="-311150" lvl="0" marL="457200" rtl="0" algn="l">
              <a:lnSpc>
                <a:spcPct val="115000"/>
              </a:lnSpc>
              <a:spcBef>
                <a:spcPts val="0"/>
              </a:spcBef>
              <a:spcAft>
                <a:spcPts val="0"/>
              </a:spcAft>
              <a:buSzPts val="1300"/>
              <a:buChar char="●"/>
            </a:pPr>
            <a:r>
              <a:rPr lang="en" sz="1300"/>
              <a:t>Real and Fake Structure: </a:t>
            </a:r>
            <a:endParaRPr sz="1300"/>
          </a:p>
          <a:p>
            <a:pPr indent="-311150" lvl="1" marL="1371600" rtl="0" algn="l">
              <a:lnSpc>
                <a:spcPct val="115000"/>
              </a:lnSpc>
              <a:spcBef>
                <a:spcPts val="0"/>
              </a:spcBef>
              <a:spcAft>
                <a:spcPts val="0"/>
              </a:spcAft>
              <a:buSzPts val="1300"/>
              <a:buChar char="○"/>
            </a:pPr>
            <a:r>
              <a:rPr lang="en" sz="1300"/>
              <a:t>Real Videos: Genuine videos of individuals. </a:t>
            </a:r>
            <a:endParaRPr sz="1300"/>
          </a:p>
          <a:p>
            <a:pPr indent="-311150" lvl="1" marL="1371600" rtl="0" algn="l">
              <a:lnSpc>
                <a:spcPct val="115000"/>
              </a:lnSpc>
              <a:spcBef>
                <a:spcPts val="0"/>
              </a:spcBef>
              <a:spcAft>
                <a:spcPts val="0"/>
              </a:spcAft>
              <a:buSzPts val="1300"/>
              <a:buChar char="○"/>
            </a:pPr>
            <a:r>
              <a:rPr lang="en" sz="1300"/>
              <a:t>Fake Videos: Deepfake-generated videos.</a:t>
            </a:r>
            <a:endParaRPr sz="1300"/>
          </a:p>
          <a:p>
            <a:pPr indent="0" lvl="0" marL="914400" rtl="0" algn="l">
              <a:lnSpc>
                <a:spcPct val="115000"/>
              </a:lnSpc>
              <a:spcBef>
                <a:spcPts val="1600"/>
              </a:spcBef>
              <a:spcAft>
                <a:spcPts val="0"/>
              </a:spcAft>
              <a:buNone/>
            </a:pPr>
            <a:r>
              <a:t/>
            </a:r>
            <a:endParaRPr sz="1300"/>
          </a:p>
          <a:p>
            <a:pPr indent="0" lvl="0" marL="457200" rtl="0" algn="l">
              <a:spcBef>
                <a:spcPts val="1600"/>
              </a:spcBef>
              <a:spcAft>
                <a:spcPts val="0"/>
              </a:spcAft>
              <a:buNone/>
            </a:pPr>
            <a:r>
              <a:t/>
            </a:r>
            <a:endParaRPr sz="1100">
              <a:solidFill>
                <a:srgbClr val="000000"/>
              </a:solidFill>
              <a:latin typeface="Arial"/>
              <a:ea typeface="Arial"/>
              <a:cs typeface="Arial"/>
              <a:sym typeface="Arial"/>
            </a:endParaRPr>
          </a:p>
          <a:p>
            <a:pPr indent="0" lvl="0" marL="457200" rtl="0" algn="l">
              <a:spcBef>
                <a:spcPts val="1600"/>
              </a:spcBef>
              <a:spcAft>
                <a:spcPts val="0"/>
              </a:spcAft>
              <a:buNone/>
            </a:pPr>
            <a:r>
              <a:t/>
            </a:r>
            <a:endParaRPr sz="1100">
              <a:solidFill>
                <a:srgbClr val="000000"/>
              </a:solidFill>
              <a:latin typeface="Arial"/>
              <a:ea typeface="Arial"/>
              <a:cs typeface="Arial"/>
              <a:sym typeface="Arial"/>
            </a:endParaRPr>
          </a:p>
          <a:p>
            <a:pPr indent="0" lvl="0" marL="457200" rtl="0" algn="l">
              <a:spcBef>
                <a:spcPts val="1600"/>
              </a:spcBef>
              <a:spcAft>
                <a:spcPts val="16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183175" y="659396"/>
            <a:ext cx="2903400" cy="2445300"/>
          </a:xfrm>
          <a:prstGeom prst="rect">
            <a:avLst/>
          </a:prstGeom>
        </p:spPr>
        <p:txBody>
          <a:bodyPr anchorCtr="0" anchor="b" bIns="91425" lIns="91425" spcFirstLastPara="1" rIns="91425" wrap="square" tIns="91425">
            <a:noAutofit/>
          </a:bodyPr>
          <a:lstStyle/>
          <a:p>
            <a:pPr indent="0" lvl="0" marL="0" rtl="0" algn="l">
              <a:lnSpc>
                <a:spcPct val="85000"/>
              </a:lnSpc>
              <a:spcBef>
                <a:spcPts val="0"/>
              </a:spcBef>
              <a:spcAft>
                <a:spcPts val="0"/>
              </a:spcAft>
              <a:buNone/>
            </a:pPr>
            <a:r>
              <a:rPr lang="en" sz="2400">
                <a:solidFill>
                  <a:schemeClr val="dk1"/>
                </a:solidFill>
                <a:latin typeface="Montserrat Black"/>
                <a:ea typeface="Montserrat Black"/>
                <a:cs typeface="Montserrat Black"/>
                <a:sym typeface="Montserrat Black"/>
              </a:rPr>
              <a:t>Data Preprocessing</a:t>
            </a:r>
            <a:endParaRPr/>
          </a:p>
        </p:txBody>
      </p:sp>
      <p:pic>
        <p:nvPicPr>
          <p:cNvPr id="159" name="Google Shape;159;p26"/>
          <p:cNvPicPr preferRelativeResize="0"/>
          <p:nvPr/>
        </p:nvPicPr>
        <p:blipFill>
          <a:blip r:embed="rId3">
            <a:alphaModFix/>
          </a:blip>
          <a:stretch>
            <a:fillRect/>
          </a:stretch>
        </p:blipFill>
        <p:spPr>
          <a:xfrm>
            <a:off x="3385425" y="0"/>
            <a:ext cx="1245251" cy="5143500"/>
          </a:xfrm>
          <a:prstGeom prst="rect">
            <a:avLst/>
          </a:prstGeom>
          <a:noFill/>
          <a:ln>
            <a:noFill/>
          </a:ln>
        </p:spPr>
      </p:pic>
      <p:sp>
        <p:nvSpPr>
          <p:cNvPr id="160" name="Google Shape;160;p26"/>
          <p:cNvSpPr txBox="1"/>
          <p:nvPr/>
        </p:nvSpPr>
        <p:spPr>
          <a:xfrm>
            <a:off x="5271600" y="1555950"/>
            <a:ext cx="2903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Used MTCNN to detect bounding boxes for faces.</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1" name="Google Shape;161;p26"/>
          <p:cNvSpPr txBox="1"/>
          <p:nvPr/>
        </p:nvSpPr>
        <p:spPr>
          <a:xfrm>
            <a:off x="5327025" y="32055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Frames are extracted using OpenCV’s cv2.VideoCapture at a fixed rate (e.g., 1 frame per second) to ensure consistent sampling across videos.</a:t>
            </a:r>
            <a:endParaRPr sz="1200"/>
          </a:p>
        </p:txBody>
      </p:sp>
      <p:sp>
        <p:nvSpPr>
          <p:cNvPr id="162" name="Google Shape;162;p26"/>
          <p:cNvSpPr txBox="1"/>
          <p:nvPr/>
        </p:nvSpPr>
        <p:spPr>
          <a:xfrm>
            <a:off x="5175000" y="2768488"/>
            <a:ext cx="30000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Flipping (horizontal or vertical) </a:t>
            </a:r>
            <a:endParaRPr sz="1100"/>
          </a:p>
          <a:p>
            <a:pPr indent="-298450" lvl="0" marL="457200" rtl="0" algn="l">
              <a:spcBef>
                <a:spcPts val="0"/>
              </a:spcBef>
              <a:spcAft>
                <a:spcPts val="0"/>
              </a:spcAft>
              <a:buSzPts val="1100"/>
              <a:buChar char="●"/>
            </a:pPr>
            <a:r>
              <a:rPr lang="en" sz="1100"/>
              <a:t>Rotation or scaling</a:t>
            </a:r>
            <a:endParaRPr sz="1100"/>
          </a:p>
          <a:p>
            <a:pPr indent="-298450" lvl="0" marL="457200" rtl="0" algn="l">
              <a:spcBef>
                <a:spcPts val="0"/>
              </a:spcBef>
              <a:spcAft>
                <a:spcPts val="0"/>
              </a:spcAft>
              <a:buSzPts val="1100"/>
              <a:buChar char="●"/>
            </a:pPr>
            <a:r>
              <a:rPr lang="en" sz="1100"/>
              <a:t>Brightness/contrast adjustments</a:t>
            </a:r>
            <a:endParaRPr sz="1100"/>
          </a:p>
          <a:p>
            <a:pPr indent="-298450" lvl="0" marL="457200" rtl="0" algn="l">
              <a:spcBef>
                <a:spcPts val="0"/>
              </a:spcBef>
              <a:spcAft>
                <a:spcPts val="0"/>
              </a:spcAft>
              <a:buSzPts val="1100"/>
              <a:buChar char="●"/>
            </a:pPr>
            <a:r>
              <a:rPr lang="en" sz="1100"/>
              <a:t>Adding Gaussian noise</a:t>
            </a:r>
            <a:endParaRPr sz="1100"/>
          </a:p>
        </p:txBody>
      </p:sp>
      <p:sp>
        <p:nvSpPr>
          <p:cNvPr id="163" name="Google Shape;163;p26"/>
          <p:cNvSpPr txBox="1"/>
          <p:nvPr/>
        </p:nvSpPr>
        <p:spPr>
          <a:xfrm>
            <a:off x="5175000" y="3959600"/>
            <a:ext cx="2724000" cy="1246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Resized the augmented faces to 224x224.</a:t>
            </a:r>
            <a:endParaRPr sz="1100"/>
          </a:p>
          <a:p>
            <a:pPr indent="-298450" lvl="0" marL="457200" rtl="0" algn="l">
              <a:spcBef>
                <a:spcPts val="0"/>
              </a:spcBef>
              <a:spcAft>
                <a:spcPts val="0"/>
              </a:spcAft>
              <a:buSzPts val="1100"/>
              <a:buChar char="●"/>
            </a:pPr>
            <a:r>
              <a:rPr lang="en" sz="1100"/>
              <a:t>Normalized pixel values using the mean and standard deviation of ImageNet</a:t>
            </a:r>
            <a:endParaRPr sz="1100"/>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183175" y="659396"/>
            <a:ext cx="2903400" cy="2445300"/>
          </a:xfrm>
          <a:prstGeom prst="rect">
            <a:avLst/>
          </a:prstGeom>
        </p:spPr>
        <p:txBody>
          <a:bodyPr anchorCtr="0" anchor="b" bIns="91425" lIns="91425" spcFirstLastPara="1" rIns="91425" wrap="square" tIns="91425">
            <a:noAutofit/>
          </a:bodyPr>
          <a:lstStyle/>
          <a:p>
            <a:pPr indent="0" lvl="0" marL="0" rtl="0" algn="l">
              <a:lnSpc>
                <a:spcPct val="85000"/>
              </a:lnSpc>
              <a:spcBef>
                <a:spcPts val="0"/>
              </a:spcBef>
              <a:spcAft>
                <a:spcPts val="0"/>
              </a:spcAft>
              <a:buNone/>
            </a:pPr>
            <a:r>
              <a:rPr lang="en" sz="2400">
                <a:solidFill>
                  <a:schemeClr val="dk1"/>
                </a:solidFill>
                <a:latin typeface="Montserrat Black"/>
                <a:ea typeface="Montserrat Black"/>
                <a:cs typeface="Montserrat Black"/>
                <a:sym typeface="Montserrat Black"/>
              </a:rPr>
              <a:t>Feature Extraction</a:t>
            </a:r>
            <a:endParaRPr/>
          </a:p>
        </p:txBody>
      </p:sp>
      <p:pic>
        <p:nvPicPr>
          <p:cNvPr id="169" name="Google Shape;169;p27"/>
          <p:cNvPicPr preferRelativeResize="0"/>
          <p:nvPr/>
        </p:nvPicPr>
        <p:blipFill>
          <a:blip r:embed="rId3">
            <a:alphaModFix/>
          </a:blip>
          <a:stretch>
            <a:fillRect/>
          </a:stretch>
        </p:blipFill>
        <p:spPr>
          <a:xfrm>
            <a:off x="3220550" y="236550"/>
            <a:ext cx="1477850" cy="4366601"/>
          </a:xfrm>
          <a:prstGeom prst="rect">
            <a:avLst/>
          </a:prstGeom>
          <a:noFill/>
          <a:ln>
            <a:noFill/>
          </a:ln>
        </p:spPr>
      </p:pic>
      <p:sp>
        <p:nvSpPr>
          <p:cNvPr id="170" name="Google Shape;170;p27"/>
          <p:cNvSpPr txBox="1"/>
          <p:nvPr/>
        </p:nvSpPr>
        <p:spPr>
          <a:xfrm>
            <a:off x="5280750" y="406050"/>
            <a:ext cx="2724000" cy="10158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en" sz="1000"/>
              <a:t>Loaded Preprocessed Frames</a:t>
            </a:r>
            <a:endParaRPr sz="1000"/>
          </a:p>
          <a:p>
            <a:pPr indent="-292100" lvl="0" marL="457200" rtl="0" algn="l">
              <a:spcBef>
                <a:spcPts val="0"/>
              </a:spcBef>
              <a:spcAft>
                <a:spcPts val="0"/>
              </a:spcAft>
              <a:buSzPts val="1000"/>
              <a:buChar char="●"/>
            </a:pPr>
            <a:r>
              <a:rPr lang="en" sz="1000"/>
              <a:t>Passed Through ResNet-50</a:t>
            </a:r>
            <a:endParaRPr sz="1000"/>
          </a:p>
          <a:p>
            <a:pPr indent="-292100" lvl="0" marL="457200" rtl="0" algn="l">
              <a:spcBef>
                <a:spcPts val="0"/>
              </a:spcBef>
              <a:spcAft>
                <a:spcPts val="0"/>
              </a:spcAft>
              <a:buSzPts val="1000"/>
              <a:buChar char="●"/>
            </a:pPr>
            <a:r>
              <a:rPr lang="en" sz="1000"/>
              <a:t>Saved extracted features as </a:t>
            </a:r>
            <a:r>
              <a:rPr lang="en" sz="1000">
                <a:solidFill>
                  <a:srgbClr val="188038"/>
                </a:solidFill>
              </a:rPr>
              <a:t>.npy</a:t>
            </a:r>
            <a:r>
              <a:rPr lang="en" sz="1000"/>
              <a:t> files</a:t>
            </a:r>
            <a:endParaRPr sz="1000"/>
          </a:p>
          <a:p>
            <a:pPr indent="0" lvl="0" marL="0" rtl="0" algn="l">
              <a:spcBef>
                <a:spcPts val="0"/>
              </a:spcBef>
              <a:spcAft>
                <a:spcPts val="0"/>
              </a:spcAft>
              <a:buNone/>
            </a:pPr>
            <a:r>
              <a:t/>
            </a:r>
            <a:endParaRPr/>
          </a:p>
        </p:txBody>
      </p:sp>
      <p:sp>
        <p:nvSpPr>
          <p:cNvPr id="171" name="Google Shape;171;p27"/>
          <p:cNvSpPr txBox="1"/>
          <p:nvPr/>
        </p:nvSpPr>
        <p:spPr>
          <a:xfrm>
            <a:off x="5231675" y="1758050"/>
            <a:ext cx="2724000" cy="14160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SzPts val="1000"/>
              <a:buChar char="●"/>
            </a:pPr>
            <a:r>
              <a:rPr lang="en" sz="1000"/>
              <a:t>Loaded frame-level spatial features.</a:t>
            </a:r>
            <a:endParaRPr sz="1000"/>
          </a:p>
          <a:p>
            <a:pPr indent="-292100" lvl="0" marL="457200" rtl="0" algn="l">
              <a:lnSpc>
                <a:spcPct val="115000"/>
              </a:lnSpc>
              <a:spcBef>
                <a:spcPts val="0"/>
              </a:spcBef>
              <a:spcAft>
                <a:spcPts val="0"/>
              </a:spcAft>
              <a:buSzPts val="1000"/>
              <a:buChar char="●"/>
            </a:pPr>
            <a:r>
              <a:rPr lang="en" sz="1000"/>
              <a:t>Sorted frames in temporal order.</a:t>
            </a:r>
            <a:endParaRPr sz="1000"/>
          </a:p>
          <a:p>
            <a:pPr indent="-292100" lvl="0" marL="457200" rtl="0" algn="l">
              <a:lnSpc>
                <a:spcPct val="115000"/>
              </a:lnSpc>
              <a:spcBef>
                <a:spcPts val="0"/>
              </a:spcBef>
              <a:spcAft>
                <a:spcPts val="0"/>
              </a:spcAft>
              <a:buSzPts val="1000"/>
              <a:buChar char="●"/>
            </a:pPr>
            <a:r>
              <a:rPr lang="en" sz="1000"/>
              <a:t>Combined into a 2D matrix </a:t>
            </a:r>
            <a:r>
              <a:rPr lang="en" sz="1000">
                <a:solidFill>
                  <a:srgbClr val="188038"/>
                </a:solidFill>
              </a:rPr>
              <a:t>(num_frames, 2048)</a:t>
            </a:r>
            <a:endParaRPr sz="1000"/>
          </a:p>
          <a:p>
            <a:pPr indent="-292100" lvl="0" marL="457200" rtl="0" algn="l">
              <a:spcBef>
                <a:spcPts val="0"/>
              </a:spcBef>
              <a:spcAft>
                <a:spcPts val="0"/>
              </a:spcAft>
              <a:buSzPts val="1000"/>
              <a:buChar char="●"/>
            </a:pPr>
            <a:r>
              <a:rPr lang="en" sz="1000"/>
              <a:t>Saved aggregated features for each video</a:t>
            </a:r>
            <a:endParaRPr sz="1000"/>
          </a:p>
          <a:p>
            <a:pPr indent="0" lvl="0" marL="0" rtl="0" algn="l">
              <a:spcBef>
                <a:spcPts val="0"/>
              </a:spcBef>
              <a:spcAft>
                <a:spcPts val="0"/>
              </a:spcAft>
              <a:buNone/>
            </a:pPr>
            <a:r>
              <a:t/>
            </a:r>
            <a:endParaRPr/>
          </a:p>
        </p:txBody>
      </p:sp>
      <p:sp>
        <p:nvSpPr>
          <p:cNvPr id="172" name="Google Shape;172;p27"/>
          <p:cNvSpPr txBox="1"/>
          <p:nvPr/>
        </p:nvSpPr>
        <p:spPr>
          <a:xfrm>
            <a:off x="5335700" y="3389425"/>
            <a:ext cx="2724000" cy="1631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en" sz="1000"/>
              <a:t>Loaded aggregated features and pad sequences for uniformity.</a:t>
            </a:r>
            <a:endParaRPr sz="1000"/>
          </a:p>
          <a:p>
            <a:pPr indent="-292100" lvl="0" marL="457200" rtl="0" algn="l">
              <a:spcBef>
                <a:spcPts val="0"/>
              </a:spcBef>
              <a:spcAft>
                <a:spcPts val="0"/>
              </a:spcAft>
              <a:buSzPts val="1000"/>
              <a:buChar char="●"/>
            </a:pPr>
            <a:r>
              <a:rPr lang="en" sz="1000"/>
              <a:t>Added Positional Embeddings</a:t>
            </a:r>
            <a:endParaRPr sz="1000"/>
          </a:p>
          <a:p>
            <a:pPr indent="-292100" lvl="0" marL="457200" rtl="0" algn="l">
              <a:spcBef>
                <a:spcPts val="0"/>
              </a:spcBef>
              <a:spcAft>
                <a:spcPts val="0"/>
              </a:spcAft>
              <a:buSzPts val="1000"/>
              <a:buChar char="●"/>
            </a:pPr>
            <a:r>
              <a:rPr lang="en" sz="1000"/>
              <a:t>Modelled Temporal Relationships</a:t>
            </a:r>
            <a:endParaRPr sz="1000"/>
          </a:p>
          <a:p>
            <a:pPr indent="-292100" lvl="0" marL="457200" rtl="0" algn="l">
              <a:spcBef>
                <a:spcPts val="0"/>
              </a:spcBef>
              <a:spcAft>
                <a:spcPts val="0"/>
              </a:spcAft>
              <a:buSzPts val="1000"/>
              <a:buChar char="●"/>
            </a:pPr>
            <a:r>
              <a:rPr lang="en" sz="1000"/>
              <a:t>Applied global average pooling to condense temporal features</a:t>
            </a:r>
            <a:endParaRPr sz="1000"/>
          </a:p>
          <a:p>
            <a:pPr indent="-292100" lvl="0" marL="457200" rtl="0" algn="l">
              <a:spcBef>
                <a:spcPts val="0"/>
              </a:spcBef>
              <a:spcAft>
                <a:spcPts val="0"/>
              </a:spcAft>
              <a:buSzPts val="1000"/>
              <a:buChar char="●"/>
            </a:pPr>
            <a:r>
              <a:rPr lang="en" sz="1000"/>
              <a:t>Used the final feature representation to classify videos as </a:t>
            </a:r>
            <a:r>
              <a:rPr lang="en" sz="1000">
                <a:solidFill>
                  <a:srgbClr val="188038"/>
                </a:solidFill>
              </a:rPr>
              <a:t>real</a:t>
            </a:r>
            <a:r>
              <a:rPr lang="en" sz="1000"/>
              <a:t> or </a:t>
            </a:r>
            <a:r>
              <a:rPr lang="en" sz="1000">
                <a:solidFill>
                  <a:srgbClr val="188038"/>
                </a:solidFill>
              </a:rPr>
              <a:t>fake</a:t>
            </a:r>
            <a:endParaRPr sz="1000"/>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Development</a:t>
            </a:r>
            <a:endParaRPr/>
          </a:p>
        </p:txBody>
      </p:sp>
      <p:sp>
        <p:nvSpPr>
          <p:cNvPr id="178" name="Google Shape;178;p28"/>
          <p:cNvSpPr txBox="1"/>
          <p:nvPr/>
        </p:nvSpPr>
        <p:spPr>
          <a:xfrm>
            <a:off x="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LSTM (Temporal Modeling)</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Captures temporal relationships between consecutive frames.</a:t>
            </a:r>
            <a:endParaRPr sz="1000">
              <a:solidFill>
                <a:srgbClr val="333333"/>
              </a:solidFill>
              <a:latin typeface="Montserrat"/>
              <a:ea typeface="Montserrat"/>
              <a:cs typeface="Montserrat"/>
              <a:sym typeface="Montserrat"/>
            </a:endParaRPr>
          </a:p>
        </p:txBody>
      </p:sp>
      <p:sp>
        <p:nvSpPr>
          <p:cNvPr id="179" name="Google Shape;179;p28"/>
          <p:cNvSpPr txBox="1"/>
          <p:nvPr/>
        </p:nvSpPr>
        <p:spPr>
          <a:xfrm>
            <a:off x="4498700" y="32309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Temporal Transformer (Advanced Temporal Modeling)</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0"/>
              </a:spcAft>
              <a:buNone/>
            </a:pPr>
            <a:r>
              <a:rPr lang="en" sz="1000">
                <a:solidFill>
                  <a:srgbClr val="333333"/>
                </a:solidFill>
                <a:latin typeface="Montserrat"/>
                <a:ea typeface="Montserrat"/>
                <a:cs typeface="Montserrat"/>
                <a:sym typeface="Montserrat"/>
              </a:rPr>
              <a:t>Analyzes dependencies between frames using self-attention mechanisms.</a:t>
            </a:r>
            <a:endParaRPr sz="1000">
              <a:solidFill>
                <a:srgbClr val="333333"/>
              </a:solidFill>
              <a:latin typeface="Montserrat"/>
              <a:ea typeface="Montserrat"/>
              <a:cs typeface="Montserrat"/>
              <a:sym typeface="Montserrat"/>
            </a:endParaRPr>
          </a:p>
          <a:p>
            <a:pPr indent="0" lvl="0" marL="0" rtl="0" algn="ctr">
              <a:lnSpc>
                <a:spcPct val="125000"/>
              </a:lnSpc>
              <a:spcBef>
                <a:spcPts val="600"/>
              </a:spcBef>
              <a:spcAft>
                <a:spcPts val="600"/>
              </a:spcAft>
              <a:buNone/>
            </a:pPr>
            <a:r>
              <a:t/>
            </a:r>
            <a:endParaRPr sz="1000">
              <a:solidFill>
                <a:srgbClr val="333333"/>
              </a:solidFill>
              <a:latin typeface="Montserrat"/>
              <a:ea typeface="Montserrat"/>
              <a:cs typeface="Montserrat"/>
              <a:sym typeface="Montserrat"/>
            </a:endParaRPr>
          </a:p>
        </p:txBody>
      </p:sp>
      <p:sp>
        <p:nvSpPr>
          <p:cNvPr id="180" name="Google Shape;180;p28"/>
          <p:cNvSpPr txBox="1"/>
          <p:nvPr/>
        </p:nvSpPr>
        <p:spPr>
          <a:xfrm>
            <a:off x="2274600" y="32309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GAN (Generative Adversarial Network)</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Generates synthetic data and refines model robustness by distinguishing between real and synthetic video features.</a:t>
            </a:r>
            <a:endParaRPr sz="1000">
              <a:solidFill>
                <a:srgbClr val="333333"/>
              </a:solidFill>
              <a:latin typeface="Montserrat"/>
              <a:ea typeface="Montserrat"/>
              <a:cs typeface="Montserrat"/>
              <a:sym typeface="Montserrat"/>
            </a:endParaRPr>
          </a:p>
        </p:txBody>
      </p:sp>
      <p:sp>
        <p:nvSpPr>
          <p:cNvPr id="181" name="Google Shape;181;p28"/>
          <p:cNvSpPr txBox="1"/>
          <p:nvPr/>
        </p:nvSpPr>
        <p:spPr>
          <a:xfrm>
            <a:off x="6796100" y="32309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Vision Transformer (ViT) for Temporal Analysis</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Applies self-attention to analyze frame sequences, capturing long-range temporal dependencies in video data.</a:t>
            </a:r>
            <a:endParaRPr sz="1000">
              <a:solidFill>
                <a:srgbClr val="333333"/>
              </a:solidFill>
              <a:latin typeface="Montserrat"/>
              <a:ea typeface="Montserrat"/>
              <a:cs typeface="Montserrat"/>
              <a:sym typeface="Montserrat"/>
            </a:endParaRPr>
          </a:p>
        </p:txBody>
      </p:sp>
      <p:pic>
        <p:nvPicPr>
          <p:cNvPr id="182" name="Google Shape;182;p28"/>
          <p:cNvPicPr preferRelativeResize="0"/>
          <p:nvPr/>
        </p:nvPicPr>
        <p:blipFill>
          <a:blip r:embed="rId3">
            <a:alphaModFix/>
          </a:blip>
          <a:stretch>
            <a:fillRect/>
          </a:stretch>
        </p:blipFill>
        <p:spPr>
          <a:xfrm>
            <a:off x="174750" y="1557125"/>
            <a:ext cx="2371350" cy="1419425"/>
          </a:xfrm>
          <a:prstGeom prst="rect">
            <a:avLst/>
          </a:prstGeom>
          <a:noFill/>
          <a:ln>
            <a:noFill/>
          </a:ln>
        </p:spPr>
      </p:pic>
      <p:pic>
        <p:nvPicPr>
          <p:cNvPr id="183" name="Google Shape;183;p28"/>
          <p:cNvPicPr preferRelativeResize="0"/>
          <p:nvPr/>
        </p:nvPicPr>
        <p:blipFill>
          <a:blip r:embed="rId4">
            <a:alphaModFix/>
          </a:blip>
          <a:stretch>
            <a:fillRect/>
          </a:stretch>
        </p:blipFill>
        <p:spPr>
          <a:xfrm>
            <a:off x="2622500" y="1275725"/>
            <a:ext cx="2069763" cy="1770825"/>
          </a:xfrm>
          <a:prstGeom prst="rect">
            <a:avLst/>
          </a:prstGeom>
          <a:noFill/>
          <a:ln>
            <a:noFill/>
          </a:ln>
        </p:spPr>
      </p:pic>
      <p:pic>
        <p:nvPicPr>
          <p:cNvPr id="184" name="Google Shape;184;p28"/>
          <p:cNvPicPr preferRelativeResize="0"/>
          <p:nvPr/>
        </p:nvPicPr>
        <p:blipFill rotWithShape="1">
          <a:blip r:embed="rId5">
            <a:alphaModFix/>
          </a:blip>
          <a:srcRect b="0" l="0" r="3502" t="0"/>
          <a:stretch/>
        </p:blipFill>
        <p:spPr>
          <a:xfrm>
            <a:off x="4844675" y="1170125"/>
            <a:ext cx="1859450" cy="1908375"/>
          </a:xfrm>
          <a:prstGeom prst="rect">
            <a:avLst/>
          </a:prstGeom>
          <a:noFill/>
          <a:ln>
            <a:noFill/>
          </a:ln>
        </p:spPr>
      </p:pic>
      <p:pic>
        <p:nvPicPr>
          <p:cNvPr id="185" name="Google Shape;185;p28"/>
          <p:cNvPicPr preferRelativeResize="0"/>
          <p:nvPr/>
        </p:nvPicPr>
        <p:blipFill>
          <a:blip r:embed="rId6">
            <a:alphaModFix/>
          </a:blip>
          <a:stretch>
            <a:fillRect/>
          </a:stretch>
        </p:blipFill>
        <p:spPr>
          <a:xfrm>
            <a:off x="6796100" y="1513275"/>
            <a:ext cx="2439875" cy="146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a:t>
            </a:r>
            <a:endParaRPr/>
          </a:p>
        </p:txBody>
      </p:sp>
      <p:sp>
        <p:nvSpPr>
          <p:cNvPr id="191" name="Google Shape;191;p29"/>
          <p:cNvSpPr txBox="1"/>
          <p:nvPr>
            <p:ph idx="1" type="body"/>
          </p:nvPr>
        </p:nvSpPr>
        <p:spPr>
          <a:xfrm>
            <a:off x="4619925" y="2466224"/>
            <a:ext cx="3999900" cy="180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Uses an LSTM layer with 128 hidden units for sequence processing.</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Includes dropout layers for regularization.</a:t>
            </a:r>
            <a:endParaRPr sz="1400">
              <a:solidFill>
                <a:srgbClr val="000000"/>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 sz="1400">
                <a:solidFill>
                  <a:srgbClr val="000000"/>
                </a:solidFill>
                <a:latin typeface="Arial"/>
                <a:ea typeface="Arial"/>
                <a:cs typeface="Arial"/>
                <a:sym typeface="Arial"/>
              </a:rPr>
              <a:t>The final dense layer outputs a binary classification (</a:t>
            </a:r>
            <a:r>
              <a:rPr lang="en" sz="1400">
                <a:solidFill>
                  <a:srgbClr val="188038"/>
                </a:solidFill>
                <a:latin typeface="Arial"/>
                <a:ea typeface="Arial"/>
                <a:cs typeface="Arial"/>
                <a:sym typeface="Arial"/>
              </a:rPr>
              <a:t>real</a:t>
            </a:r>
            <a:r>
              <a:rPr lang="en" sz="1400">
                <a:solidFill>
                  <a:srgbClr val="000000"/>
                </a:solidFill>
                <a:latin typeface="Arial"/>
                <a:ea typeface="Arial"/>
                <a:cs typeface="Arial"/>
                <a:sym typeface="Arial"/>
              </a:rPr>
              <a:t> or </a:t>
            </a:r>
            <a:r>
              <a:rPr lang="en" sz="1400">
                <a:solidFill>
                  <a:srgbClr val="188038"/>
                </a:solidFill>
                <a:latin typeface="Arial"/>
                <a:ea typeface="Arial"/>
                <a:cs typeface="Arial"/>
                <a:sym typeface="Arial"/>
              </a:rPr>
              <a:t>fake</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spcBef>
                <a:spcPts val="800"/>
              </a:spcBef>
              <a:spcAft>
                <a:spcPts val="800"/>
              </a:spcAft>
              <a:buNone/>
            </a:pPr>
            <a:r>
              <a:t/>
            </a:r>
            <a:endParaRPr/>
          </a:p>
        </p:txBody>
      </p:sp>
      <p:sp>
        <p:nvSpPr>
          <p:cNvPr id="192" name="Google Shape;192;p29"/>
          <p:cNvSpPr txBox="1"/>
          <p:nvPr>
            <p:ph idx="2" type="body"/>
          </p:nvPr>
        </p:nvSpPr>
        <p:spPr>
          <a:xfrm>
            <a:off x="311700" y="2466224"/>
            <a:ext cx="3999900" cy="180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Input Shape: </a:t>
            </a:r>
            <a:r>
              <a:rPr lang="en" sz="1400">
                <a:solidFill>
                  <a:srgbClr val="188038"/>
                </a:solidFill>
                <a:latin typeface="Arial"/>
                <a:ea typeface="Arial"/>
                <a:cs typeface="Arial"/>
                <a:sym typeface="Arial"/>
              </a:rPr>
              <a:t>(num_frames, 2048)</a:t>
            </a:r>
            <a:r>
              <a:rPr lang="en" sz="1400">
                <a:solidFill>
                  <a:srgbClr val="000000"/>
                </a:solidFill>
                <a:latin typeface="Arial"/>
                <a:ea typeface="Arial"/>
                <a:cs typeface="Arial"/>
                <a:sym typeface="Arial"/>
              </a:rPr>
              <a:t> (padded sequences).</a:t>
            </a:r>
            <a:endParaRPr sz="1400">
              <a:solidFill>
                <a:srgbClr val="000000"/>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rgbClr val="000000"/>
                </a:solidFill>
                <a:latin typeface="Arial"/>
                <a:ea typeface="Arial"/>
                <a:cs typeface="Arial"/>
                <a:sym typeface="Arial"/>
              </a:rPr>
              <a:t>Output: Binary classification (</a:t>
            </a:r>
            <a:r>
              <a:rPr lang="en" sz="1400">
                <a:solidFill>
                  <a:srgbClr val="188038"/>
                </a:solidFill>
                <a:latin typeface="Arial"/>
                <a:ea typeface="Arial"/>
                <a:cs typeface="Arial"/>
                <a:sym typeface="Arial"/>
              </a:rPr>
              <a:t>real</a:t>
            </a:r>
            <a:r>
              <a:rPr lang="en" sz="1400">
                <a:solidFill>
                  <a:srgbClr val="000000"/>
                </a:solidFill>
                <a:latin typeface="Arial"/>
                <a:ea typeface="Arial"/>
                <a:cs typeface="Arial"/>
                <a:sym typeface="Arial"/>
              </a:rPr>
              <a:t> or </a:t>
            </a:r>
            <a:r>
              <a:rPr lang="en" sz="1400">
                <a:solidFill>
                  <a:srgbClr val="188038"/>
                </a:solidFill>
                <a:latin typeface="Arial"/>
                <a:ea typeface="Arial"/>
                <a:cs typeface="Arial"/>
                <a:sym typeface="Arial"/>
              </a:rPr>
              <a:t>fake</a:t>
            </a:r>
            <a:r>
              <a:rPr lang="en" sz="1400">
                <a:solidFill>
                  <a:srgbClr val="000000"/>
                </a:solidFill>
                <a:latin typeface="Arial"/>
                <a:ea typeface="Arial"/>
                <a:cs typeface="Arial"/>
                <a:sym typeface="Arial"/>
              </a:rPr>
              <a:t>).</a:t>
            </a:r>
            <a:endParaRPr sz="1400">
              <a:latin typeface="Arial"/>
              <a:ea typeface="Arial"/>
              <a:cs typeface="Arial"/>
              <a:sym typeface="Arial"/>
            </a:endParaRPr>
          </a:p>
        </p:txBody>
      </p:sp>
      <p:sp>
        <p:nvSpPr>
          <p:cNvPr id="193" name="Google Shape;193;p29"/>
          <p:cNvSpPr txBox="1"/>
          <p:nvPr>
            <p:ph idx="3" type="subTitle"/>
          </p:nvPr>
        </p:nvSpPr>
        <p:spPr>
          <a:xfrm>
            <a:off x="311700" y="2054620"/>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Model Summary</a:t>
            </a:r>
            <a:endParaRPr/>
          </a:p>
        </p:txBody>
      </p:sp>
      <p:sp>
        <p:nvSpPr>
          <p:cNvPr id="194" name="Google Shape;194;p29"/>
          <p:cNvSpPr txBox="1"/>
          <p:nvPr>
            <p:ph idx="4" type="subTitle"/>
          </p:nvPr>
        </p:nvSpPr>
        <p:spPr>
          <a:xfrm>
            <a:off x="4619925" y="2054620"/>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Key Features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 Transformer</a:t>
            </a:r>
            <a:r>
              <a:rPr lang="en"/>
              <a:t> </a:t>
            </a:r>
            <a:endParaRPr/>
          </a:p>
        </p:txBody>
      </p:sp>
      <p:sp>
        <p:nvSpPr>
          <p:cNvPr id="200" name="Google Shape;200;p30"/>
          <p:cNvSpPr txBox="1"/>
          <p:nvPr>
            <p:ph idx="1" type="body"/>
          </p:nvPr>
        </p:nvSpPr>
        <p:spPr>
          <a:xfrm>
            <a:off x="4619925" y="2466224"/>
            <a:ext cx="3999900" cy="1807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
                <a:solidFill>
                  <a:srgbClr val="000000"/>
                </a:solidFill>
                <a:latin typeface="Arial"/>
                <a:ea typeface="Arial"/>
                <a:cs typeface="Arial"/>
                <a:sym typeface="Arial"/>
              </a:rPr>
              <a:t>Includes multiple transformer layers with self-attention and feedforward sub-layers.</a:t>
            </a:r>
            <a:endParaRPr>
              <a:solidFill>
                <a:srgbClr val="000000"/>
              </a:solidFill>
              <a:latin typeface="Arial"/>
              <a:ea typeface="Arial"/>
              <a:cs typeface="Arial"/>
              <a:sym typeface="Arial"/>
            </a:endParaRPr>
          </a:p>
          <a:p>
            <a:pPr indent="-323850" lvl="0" marL="457200" rtl="0" algn="l">
              <a:spcBef>
                <a:spcPts val="0"/>
              </a:spcBef>
              <a:spcAft>
                <a:spcPts val="0"/>
              </a:spcAft>
              <a:buSzPts val="1500"/>
              <a:buFont typeface="Arial"/>
              <a:buChar char="●"/>
            </a:pPr>
            <a:r>
              <a:rPr lang="en">
                <a:solidFill>
                  <a:srgbClr val="000000"/>
                </a:solidFill>
                <a:latin typeface="Arial"/>
                <a:ea typeface="Arial"/>
                <a:cs typeface="Arial"/>
                <a:sym typeface="Arial"/>
              </a:rPr>
              <a:t>Applies global average pooling to condense temporal features into a single representation.</a:t>
            </a:r>
            <a:endParaRPr>
              <a:solidFill>
                <a:srgbClr val="000000"/>
              </a:solidFill>
              <a:latin typeface="Arial"/>
              <a:ea typeface="Arial"/>
              <a:cs typeface="Arial"/>
              <a:sym typeface="Arial"/>
            </a:endParaRPr>
          </a:p>
          <a:p>
            <a:pPr indent="-323850" lvl="0" marL="457200" rtl="0" algn="l">
              <a:spcBef>
                <a:spcPts val="0"/>
              </a:spcBef>
              <a:spcAft>
                <a:spcPts val="0"/>
              </a:spcAft>
              <a:buSzPts val="1500"/>
              <a:buFont typeface="Arial"/>
              <a:buChar char="●"/>
            </a:pPr>
            <a:r>
              <a:rPr lang="en">
                <a:solidFill>
                  <a:srgbClr val="000000"/>
                </a:solidFill>
                <a:latin typeface="Arial"/>
                <a:ea typeface="Arial"/>
                <a:cs typeface="Arial"/>
                <a:sym typeface="Arial"/>
              </a:rPr>
              <a:t>Uses a classification head to determine whether the video is </a:t>
            </a:r>
            <a:r>
              <a:rPr lang="en">
                <a:solidFill>
                  <a:srgbClr val="188038"/>
                </a:solidFill>
                <a:latin typeface="Roboto Mono"/>
                <a:ea typeface="Roboto Mono"/>
                <a:cs typeface="Roboto Mono"/>
                <a:sym typeface="Roboto Mono"/>
              </a:rPr>
              <a:t>real</a:t>
            </a:r>
            <a:r>
              <a:rPr lang="en">
                <a:solidFill>
                  <a:srgbClr val="000000"/>
                </a:solidFill>
                <a:latin typeface="Arial"/>
                <a:ea typeface="Arial"/>
                <a:cs typeface="Arial"/>
                <a:sym typeface="Arial"/>
              </a:rPr>
              <a:t> or </a:t>
            </a:r>
            <a:r>
              <a:rPr lang="en">
                <a:solidFill>
                  <a:srgbClr val="188038"/>
                </a:solidFill>
                <a:latin typeface="Roboto Mono"/>
                <a:ea typeface="Roboto Mono"/>
                <a:cs typeface="Roboto Mono"/>
                <a:sym typeface="Roboto Mono"/>
              </a:rPr>
              <a:t>fake</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800"/>
              </a:spcBef>
              <a:spcAft>
                <a:spcPts val="0"/>
              </a:spcAft>
              <a:buNone/>
            </a:pPr>
            <a:r>
              <a:t/>
            </a:r>
            <a:endParaRPr sz="1400">
              <a:solidFill>
                <a:srgbClr val="000000"/>
              </a:solidFill>
              <a:latin typeface="Arial"/>
              <a:ea typeface="Arial"/>
              <a:cs typeface="Arial"/>
              <a:sym typeface="Arial"/>
            </a:endParaRPr>
          </a:p>
          <a:p>
            <a:pPr indent="0" lvl="0" marL="0" rtl="0" algn="l">
              <a:spcBef>
                <a:spcPts val="800"/>
              </a:spcBef>
              <a:spcAft>
                <a:spcPts val="800"/>
              </a:spcAft>
              <a:buNone/>
            </a:pPr>
            <a:r>
              <a:t/>
            </a:r>
            <a:endParaRPr/>
          </a:p>
        </p:txBody>
      </p:sp>
      <p:sp>
        <p:nvSpPr>
          <p:cNvPr id="201" name="Google Shape;201;p30"/>
          <p:cNvSpPr txBox="1"/>
          <p:nvPr>
            <p:ph idx="2" type="body"/>
          </p:nvPr>
        </p:nvSpPr>
        <p:spPr>
          <a:xfrm>
            <a:off x="311700" y="2466224"/>
            <a:ext cx="3999900" cy="1807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Arial"/>
              <a:buChar char="●"/>
            </a:pPr>
            <a:r>
              <a:rPr b="1" lang="en">
                <a:solidFill>
                  <a:srgbClr val="000000"/>
                </a:solidFill>
                <a:latin typeface="Arial"/>
                <a:ea typeface="Arial"/>
                <a:cs typeface="Arial"/>
                <a:sym typeface="Arial"/>
              </a:rPr>
              <a:t>Input</a:t>
            </a:r>
            <a:r>
              <a:rPr lang="en">
                <a:solidFill>
                  <a:srgbClr val="000000"/>
                </a:solidFill>
                <a:latin typeface="Arial"/>
                <a:ea typeface="Arial"/>
                <a:cs typeface="Arial"/>
                <a:sym typeface="Arial"/>
              </a:rPr>
              <a:t>: </a:t>
            </a:r>
            <a:r>
              <a:rPr lang="en">
                <a:solidFill>
                  <a:srgbClr val="188038"/>
                </a:solidFill>
                <a:latin typeface="Arial"/>
                <a:ea typeface="Arial"/>
                <a:cs typeface="Arial"/>
                <a:sym typeface="Arial"/>
              </a:rPr>
              <a:t>(num_frames, 2048)</a:t>
            </a:r>
            <a:r>
              <a:rPr lang="en">
                <a:solidFill>
                  <a:srgbClr val="000000"/>
                </a:solidFill>
                <a:latin typeface="Arial"/>
                <a:ea typeface="Arial"/>
                <a:cs typeface="Arial"/>
                <a:sym typeface="Arial"/>
              </a:rPr>
              <a:t> feature matrix for each video.</a:t>
            </a:r>
            <a:endParaRPr>
              <a:solidFill>
                <a:srgbClr val="000000"/>
              </a:solidFill>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b="1" lang="en">
                <a:solidFill>
                  <a:srgbClr val="000000"/>
                </a:solidFill>
                <a:latin typeface="Arial"/>
                <a:ea typeface="Arial"/>
                <a:cs typeface="Arial"/>
                <a:sym typeface="Arial"/>
              </a:rPr>
              <a:t>Positional Embeddings</a:t>
            </a:r>
            <a:r>
              <a:rPr lang="en">
                <a:solidFill>
                  <a:srgbClr val="000000"/>
                </a:solidFill>
                <a:latin typeface="Arial"/>
                <a:ea typeface="Arial"/>
                <a:cs typeface="Arial"/>
                <a:sym typeface="Arial"/>
              </a:rPr>
              <a:t>: Adds position-specific information to the frame features.</a:t>
            </a:r>
            <a:endParaRPr>
              <a:solidFill>
                <a:srgbClr val="000000"/>
              </a:solidFill>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b="1" lang="en">
                <a:solidFill>
                  <a:srgbClr val="000000"/>
                </a:solidFill>
                <a:latin typeface="Arial"/>
                <a:ea typeface="Arial"/>
                <a:cs typeface="Arial"/>
                <a:sym typeface="Arial"/>
              </a:rPr>
              <a:t>Attention Layers</a:t>
            </a:r>
            <a:r>
              <a:rPr lang="en">
                <a:solidFill>
                  <a:srgbClr val="000000"/>
                </a:solidFill>
                <a:latin typeface="Arial"/>
                <a:ea typeface="Arial"/>
                <a:cs typeface="Arial"/>
                <a:sym typeface="Arial"/>
              </a:rPr>
              <a:t>: Capture temporal dependencies and relationships.</a:t>
            </a:r>
            <a:endParaRPr>
              <a:solidFill>
                <a:srgbClr val="000000"/>
              </a:solidFill>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b="1" lang="en">
                <a:solidFill>
                  <a:srgbClr val="000000"/>
                </a:solidFill>
                <a:latin typeface="Arial"/>
                <a:ea typeface="Arial"/>
                <a:cs typeface="Arial"/>
                <a:sym typeface="Arial"/>
              </a:rPr>
              <a:t>Output</a:t>
            </a:r>
            <a:r>
              <a:rPr lang="en">
                <a:solidFill>
                  <a:srgbClr val="000000"/>
                </a:solidFill>
                <a:latin typeface="Arial"/>
                <a:ea typeface="Arial"/>
                <a:cs typeface="Arial"/>
                <a:sym typeface="Arial"/>
              </a:rPr>
              <a:t>: Classification probabilities for </a:t>
            </a:r>
            <a:r>
              <a:rPr lang="en">
                <a:solidFill>
                  <a:srgbClr val="188038"/>
                </a:solidFill>
                <a:latin typeface="Arial"/>
                <a:ea typeface="Arial"/>
                <a:cs typeface="Arial"/>
                <a:sym typeface="Arial"/>
              </a:rPr>
              <a:t>real</a:t>
            </a:r>
            <a:r>
              <a:rPr lang="en">
                <a:solidFill>
                  <a:srgbClr val="000000"/>
                </a:solidFill>
                <a:latin typeface="Arial"/>
                <a:ea typeface="Arial"/>
                <a:cs typeface="Arial"/>
                <a:sym typeface="Arial"/>
              </a:rPr>
              <a:t> or </a:t>
            </a:r>
            <a:r>
              <a:rPr lang="en">
                <a:solidFill>
                  <a:srgbClr val="188038"/>
                </a:solidFill>
                <a:latin typeface="Arial"/>
                <a:ea typeface="Arial"/>
                <a:cs typeface="Arial"/>
                <a:sym typeface="Arial"/>
              </a:rPr>
              <a:t>fake</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800"/>
              </a:spcBef>
              <a:spcAft>
                <a:spcPts val="800"/>
              </a:spcAft>
              <a:buNone/>
            </a:pPr>
            <a:r>
              <a:t/>
            </a:r>
            <a:endParaRPr sz="1400">
              <a:solidFill>
                <a:srgbClr val="000000"/>
              </a:solidFill>
              <a:latin typeface="Arial"/>
              <a:ea typeface="Arial"/>
              <a:cs typeface="Arial"/>
              <a:sym typeface="Arial"/>
            </a:endParaRPr>
          </a:p>
        </p:txBody>
      </p:sp>
      <p:sp>
        <p:nvSpPr>
          <p:cNvPr id="202" name="Google Shape;202;p30"/>
          <p:cNvSpPr txBox="1"/>
          <p:nvPr>
            <p:ph idx="3" type="subTitle"/>
          </p:nvPr>
        </p:nvSpPr>
        <p:spPr>
          <a:xfrm>
            <a:off x="311700" y="2054620"/>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Model Structure</a:t>
            </a:r>
            <a:endParaRPr/>
          </a:p>
        </p:txBody>
      </p:sp>
      <p:sp>
        <p:nvSpPr>
          <p:cNvPr id="203" name="Google Shape;203;p30"/>
          <p:cNvSpPr txBox="1"/>
          <p:nvPr>
            <p:ph idx="4" type="subTitle"/>
          </p:nvPr>
        </p:nvSpPr>
        <p:spPr>
          <a:xfrm>
            <a:off x="4619925" y="2054620"/>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Key Features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GAN (Generative Adversarial Network)</a:t>
            </a:r>
            <a:endParaRPr sz="3200"/>
          </a:p>
        </p:txBody>
      </p:sp>
      <p:sp>
        <p:nvSpPr>
          <p:cNvPr id="209" name="Google Shape;209;p31"/>
          <p:cNvSpPr txBox="1"/>
          <p:nvPr>
            <p:ph idx="1" type="body"/>
          </p:nvPr>
        </p:nvSpPr>
        <p:spPr>
          <a:xfrm>
            <a:off x="4619925" y="2054624"/>
            <a:ext cx="3999900" cy="180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 sz="1300">
                <a:solidFill>
                  <a:srgbClr val="000000"/>
                </a:solidFill>
                <a:latin typeface="Arial"/>
                <a:ea typeface="Arial"/>
                <a:cs typeface="Arial"/>
                <a:sym typeface="Arial"/>
              </a:rPr>
              <a:t>Includes both a generator and a discriminator.</a:t>
            </a:r>
            <a:endParaRPr sz="1300">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sz="1300">
                <a:solidFill>
                  <a:srgbClr val="000000"/>
                </a:solidFill>
                <a:latin typeface="Arial"/>
                <a:ea typeface="Arial"/>
                <a:cs typeface="Arial"/>
                <a:sym typeface="Arial"/>
              </a:rPr>
              <a:t>The generator creates synthetic data, while the discriminator distinguishes between real and synthetic data.</a:t>
            </a:r>
            <a:endParaRPr sz="1300">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sz="1300">
                <a:solidFill>
                  <a:srgbClr val="000000"/>
                </a:solidFill>
                <a:latin typeface="Arial"/>
                <a:ea typeface="Arial"/>
                <a:cs typeface="Arial"/>
                <a:sym typeface="Arial"/>
              </a:rPr>
              <a:t>Used for tasks like data augmentation or improving model robustness.</a:t>
            </a:r>
            <a:endParaRPr sz="1300">
              <a:solidFill>
                <a:srgbClr val="000000"/>
              </a:solidFill>
              <a:latin typeface="Arial"/>
              <a:ea typeface="Arial"/>
              <a:cs typeface="Arial"/>
              <a:sym typeface="Arial"/>
            </a:endParaRPr>
          </a:p>
          <a:p>
            <a:pPr indent="0" lvl="0" marL="457200" rtl="0" algn="l">
              <a:spcBef>
                <a:spcPts val="800"/>
              </a:spcBef>
              <a:spcAft>
                <a:spcPts val="0"/>
              </a:spcAft>
              <a:buNone/>
            </a:pPr>
            <a:r>
              <a:t/>
            </a:r>
            <a:endParaRPr sz="1400">
              <a:solidFill>
                <a:srgbClr val="000000"/>
              </a:solidFill>
              <a:latin typeface="Arial"/>
              <a:ea typeface="Arial"/>
              <a:cs typeface="Arial"/>
              <a:sym typeface="Arial"/>
            </a:endParaRPr>
          </a:p>
          <a:p>
            <a:pPr indent="0" lvl="0" marL="0" rtl="0" algn="l">
              <a:spcBef>
                <a:spcPts val="800"/>
              </a:spcBef>
              <a:spcAft>
                <a:spcPts val="800"/>
              </a:spcAft>
              <a:buNone/>
            </a:pPr>
            <a:r>
              <a:t/>
            </a:r>
            <a:endParaRPr/>
          </a:p>
        </p:txBody>
      </p:sp>
      <p:sp>
        <p:nvSpPr>
          <p:cNvPr id="210" name="Google Shape;210;p31"/>
          <p:cNvSpPr txBox="1"/>
          <p:nvPr>
            <p:ph idx="3" type="subTitle"/>
          </p:nvPr>
        </p:nvSpPr>
        <p:spPr>
          <a:xfrm>
            <a:off x="311700" y="1725270"/>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Model Summary</a:t>
            </a:r>
            <a:endParaRPr/>
          </a:p>
        </p:txBody>
      </p:sp>
      <p:sp>
        <p:nvSpPr>
          <p:cNvPr id="211" name="Google Shape;211;p31"/>
          <p:cNvSpPr txBox="1"/>
          <p:nvPr>
            <p:ph idx="4" type="subTitle"/>
          </p:nvPr>
        </p:nvSpPr>
        <p:spPr>
          <a:xfrm>
            <a:off x="4619925" y="1725270"/>
            <a:ext cx="39999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Key Features</a:t>
            </a:r>
            <a:endParaRPr/>
          </a:p>
        </p:txBody>
      </p:sp>
      <p:sp>
        <p:nvSpPr>
          <p:cNvPr id="212" name="Google Shape;212;p31"/>
          <p:cNvSpPr txBox="1"/>
          <p:nvPr/>
        </p:nvSpPr>
        <p:spPr>
          <a:xfrm>
            <a:off x="219800" y="2115650"/>
            <a:ext cx="4268100" cy="21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333333"/>
                </a:solidFill>
              </a:rPr>
              <a:t>Generator: </a:t>
            </a:r>
            <a:endParaRPr b="1" sz="1300">
              <a:solidFill>
                <a:srgbClr val="333333"/>
              </a:solidFill>
            </a:endParaRPr>
          </a:p>
          <a:p>
            <a:pPr indent="-311150" lvl="0" marL="457200" rtl="0" algn="l">
              <a:spcBef>
                <a:spcPts val="0"/>
              </a:spcBef>
              <a:spcAft>
                <a:spcPts val="0"/>
              </a:spcAft>
              <a:buClr>
                <a:srgbClr val="333333"/>
              </a:buClr>
              <a:buSzPts val="1300"/>
              <a:buChar char="●"/>
            </a:pPr>
            <a:r>
              <a:rPr lang="en" sz="1300">
                <a:solidFill>
                  <a:srgbClr val="333333"/>
                </a:solidFill>
              </a:rPr>
              <a:t>Takes a latent vector (random noise) as input. </a:t>
            </a:r>
            <a:endParaRPr sz="1300">
              <a:solidFill>
                <a:srgbClr val="333333"/>
              </a:solidFill>
            </a:endParaRPr>
          </a:p>
          <a:p>
            <a:pPr indent="-311150" lvl="0" marL="457200" rtl="0" algn="l">
              <a:spcBef>
                <a:spcPts val="0"/>
              </a:spcBef>
              <a:spcAft>
                <a:spcPts val="0"/>
              </a:spcAft>
              <a:buClr>
                <a:srgbClr val="333333"/>
              </a:buClr>
              <a:buSzPts val="1300"/>
              <a:buChar char="●"/>
            </a:pPr>
            <a:r>
              <a:rPr lang="en" sz="1300">
                <a:solidFill>
                  <a:srgbClr val="333333"/>
                </a:solidFill>
              </a:rPr>
              <a:t>Outputs synthetic features that resemble real data. </a:t>
            </a:r>
            <a:endParaRPr sz="1300">
              <a:solidFill>
                <a:srgbClr val="333333"/>
              </a:solidFill>
            </a:endParaRPr>
          </a:p>
          <a:p>
            <a:pPr indent="0" lvl="0" marL="0" rtl="0" algn="l">
              <a:spcBef>
                <a:spcPts val="0"/>
              </a:spcBef>
              <a:spcAft>
                <a:spcPts val="0"/>
              </a:spcAft>
              <a:buNone/>
            </a:pPr>
            <a:r>
              <a:rPr b="1" lang="en" sz="1300">
                <a:solidFill>
                  <a:srgbClr val="333333"/>
                </a:solidFill>
              </a:rPr>
              <a:t>Discriminator: </a:t>
            </a:r>
            <a:endParaRPr b="1" sz="1300">
              <a:solidFill>
                <a:srgbClr val="333333"/>
              </a:solidFill>
            </a:endParaRPr>
          </a:p>
          <a:p>
            <a:pPr indent="-311150" lvl="0" marL="457200" rtl="0" algn="l">
              <a:spcBef>
                <a:spcPts val="0"/>
              </a:spcBef>
              <a:spcAft>
                <a:spcPts val="0"/>
              </a:spcAft>
              <a:buClr>
                <a:srgbClr val="333333"/>
              </a:buClr>
              <a:buSzPts val="1300"/>
              <a:buChar char="●"/>
            </a:pPr>
            <a:r>
              <a:rPr lang="en" sz="1300">
                <a:solidFill>
                  <a:srgbClr val="333333"/>
                </a:solidFill>
              </a:rPr>
              <a:t>Takes real and synthetic data as input. </a:t>
            </a:r>
            <a:endParaRPr sz="1300">
              <a:solidFill>
                <a:srgbClr val="333333"/>
              </a:solidFill>
            </a:endParaRPr>
          </a:p>
          <a:p>
            <a:pPr indent="-311150" lvl="0" marL="457200" rtl="0" algn="l">
              <a:spcBef>
                <a:spcPts val="0"/>
              </a:spcBef>
              <a:spcAft>
                <a:spcPts val="0"/>
              </a:spcAft>
              <a:buClr>
                <a:srgbClr val="333333"/>
              </a:buClr>
              <a:buSzPts val="1300"/>
              <a:buChar char="●"/>
            </a:pPr>
            <a:r>
              <a:rPr lang="en" sz="1300">
                <a:solidFill>
                  <a:srgbClr val="333333"/>
                </a:solidFill>
              </a:rPr>
              <a:t>Outputs a probability indicating whether the data is real or fake. </a:t>
            </a:r>
            <a:endParaRPr sz="1300">
              <a:solidFill>
                <a:srgbClr val="333333"/>
              </a:solidFill>
            </a:endParaRPr>
          </a:p>
          <a:p>
            <a:pPr indent="0" lvl="0" marL="0" rtl="0" algn="l">
              <a:spcBef>
                <a:spcPts val="0"/>
              </a:spcBef>
              <a:spcAft>
                <a:spcPts val="0"/>
              </a:spcAft>
              <a:buNone/>
            </a:pPr>
            <a:r>
              <a:rPr b="1" lang="en" sz="1300">
                <a:solidFill>
                  <a:srgbClr val="333333"/>
                </a:solidFill>
              </a:rPr>
              <a:t>GAN:</a:t>
            </a:r>
            <a:r>
              <a:rPr lang="en" sz="1300">
                <a:solidFill>
                  <a:srgbClr val="333333"/>
                </a:solidFill>
              </a:rPr>
              <a:t> Combines the generator and discriminator into a single model for adversarial training.</a:t>
            </a:r>
            <a:endParaRPr sz="1300">
              <a:solidFill>
                <a:srgbClr val="33333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